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Lst>
  <p:notesMasterIdLst>
    <p:notesMasterId r:id="rId120"/>
  </p:notesMasterIdLst>
  <p:sldIdLst>
    <p:sldId id="337" r:id="rId3"/>
    <p:sldId id="338" r:id="rId4"/>
    <p:sldId id="339" r:id="rId5"/>
    <p:sldId id="340" r:id="rId6"/>
    <p:sldId id="341" r:id="rId7"/>
    <p:sldId id="342" r:id="rId8"/>
    <p:sldId id="343" r:id="rId9"/>
    <p:sldId id="344" r:id="rId10"/>
    <p:sldId id="345" r:id="rId11"/>
    <p:sldId id="346" r:id="rId12"/>
    <p:sldId id="347" r:id="rId13"/>
    <p:sldId id="348" r:id="rId14"/>
    <p:sldId id="349" r:id="rId15"/>
    <p:sldId id="350" r:id="rId16"/>
    <p:sldId id="351" r:id="rId17"/>
    <p:sldId id="352" r:id="rId18"/>
    <p:sldId id="353" r:id="rId19"/>
    <p:sldId id="354" r:id="rId20"/>
    <p:sldId id="355" r:id="rId21"/>
    <p:sldId id="356" r:id="rId22"/>
    <p:sldId id="357" r:id="rId23"/>
    <p:sldId id="358" r:id="rId24"/>
    <p:sldId id="359" r:id="rId25"/>
    <p:sldId id="360" r:id="rId26"/>
    <p:sldId id="361" r:id="rId27"/>
    <p:sldId id="362" r:id="rId28"/>
    <p:sldId id="363" r:id="rId29"/>
    <p:sldId id="364" r:id="rId30"/>
    <p:sldId id="365" r:id="rId31"/>
    <p:sldId id="366" r:id="rId32"/>
    <p:sldId id="367" r:id="rId33"/>
    <p:sldId id="368" r:id="rId34"/>
    <p:sldId id="369" r:id="rId35"/>
    <p:sldId id="370" r:id="rId36"/>
    <p:sldId id="371" r:id="rId37"/>
    <p:sldId id="372" r:id="rId38"/>
    <p:sldId id="373" r:id="rId39"/>
    <p:sldId id="374" r:id="rId40"/>
    <p:sldId id="375" r:id="rId41"/>
    <p:sldId id="376" r:id="rId42"/>
    <p:sldId id="377" r:id="rId43"/>
    <p:sldId id="378" r:id="rId44"/>
    <p:sldId id="379" r:id="rId45"/>
    <p:sldId id="380" r:id="rId46"/>
    <p:sldId id="381" r:id="rId47"/>
    <p:sldId id="393" r:id="rId48"/>
    <p:sldId id="382" r:id="rId49"/>
    <p:sldId id="383" r:id="rId50"/>
    <p:sldId id="384" r:id="rId51"/>
    <p:sldId id="385" r:id="rId52"/>
    <p:sldId id="386" r:id="rId53"/>
    <p:sldId id="387" r:id="rId54"/>
    <p:sldId id="388" r:id="rId55"/>
    <p:sldId id="389" r:id="rId56"/>
    <p:sldId id="390" r:id="rId57"/>
    <p:sldId id="391" r:id="rId58"/>
    <p:sldId id="334" r:id="rId59"/>
    <p:sldId id="279" r:id="rId60"/>
    <p:sldId id="320" r:id="rId61"/>
    <p:sldId id="321" r:id="rId62"/>
    <p:sldId id="322" r:id="rId63"/>
    <p:sldId id="323" r:id="rId64"/>
    <p:sldId id="324" r:id="rId65"/>
    <p:sldId id="325" r:id="rId66"/>
    <p:sldId id="326" r:id="rId67"/>
    <p:sldId id="329" r:id="rId68"/>
    <p:sldId id="327" r:id="rId69"/>
    <p:sldId id="328" r:id="rId70"/>
    <p:sldId id="280" r:id="rId71"/>
    <p:sldId id="330" r:id="rId72"/>
    <p:sldId id="289" r:id="rId73"/>
    <p:sldId id="336" r:id="rId74"/>
    <p:sldId id="288" r:id="rId75"/>
    <p:sldId id="335" r:id="rId76"/>
    <p:sldId id="287" r:id="rId77"/>
    <p:sldId id="331" r:id="rId78"/>
    <p:sldId id="286" r:id="rId79"/>
    <p:sldId id="285" r:id="rId80"/>
    <p:sldId id="284" r:id="rId81"/>
    <p:sldId id="283" r:id="rId82"/>
    <p:sldId id="282" r:id="rId83"/>
    <p:sldId id="290" r:id="rId84"/>
    <p:sldId id="291" r:id="rId85"/>
    <p:sldId id="293" r:id="rId86"/>
    <p:sldId id="294" r:id="rId87"/>
    <p:sldId id="295" r:id="rId88"/>
    <p:sldId id="296" r:id="rId89"/>
    <p:sldId id="297" r:id="rId90"/>
    <p:sldId id="298" r:id="rId91"/>
    <p:sldId id="299" r:id="rId92"/>
    <p:sldId id="300" r:id="rId93"/>
    <p:sldId id="301" r:id="rId94"/>
    <p:sldId id="302" r:id="rId95"/>
    <p:sldId id="332" r:id="rId96"/>
    <p:sldId id="257" r:id="rId97"/>
    <p:sldId id="258" r:id="rId98"/>
    <p:sldId id="259" r:id="rId99"/>
    <p:sldId id="260" r:id="rId100"/>
    <p:sldId id="261" r:id="rId101"/>
    <p:sldId id="262" r:id="rId102"/>
    <p:sldId id="263" r:id="rId103"/>
    <p:sldId id="264" r:id="rId104"/>
    <p:sldId id="265" r:id="rId105"/>
    <p:sldId id="266" r:id="rId106"/>
    <p:sldId id="267" r:id="rId107"/>
    <p:sldId id="268" r:id="rId108"/>
    <p:sldId id="269" r:id="rId109"/>
    <p:sldId id="270" r:id="rId110"/>
    <p:sldId id="271" r:id="rId111"/>
    <p:sldId id="272" r:id="rId112"/>
    <p:sldId id="273" r:id="rId113"/>
    <p:sldId id="274" r:id="rId114"/>
    <p:sldId id="275" r:id="rId115"/>
    <p:sldId id="276" r:id="rId116"/>
    <p:sldId id="277" r:id="rId117"/>
    <p:sldId id="278" r:id="rId118"/>
    <p:sldId id="333" r:id="rId119"/>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theme" Target="theme/theme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tableStyles" Target="tableStyle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presProps" Target="presProps.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871A1CB-DC1A-4C99-AAA4-D14A2592B2ED}" type="datetimeFigureOut">
              <a:rPr lang="tr-TR" smtClean="0"/>
              <a:pPr/>
              <a:t>19.09.2024</a:t>
            </a:fld>
            <a:endParaRPr lang="tr-TR"/>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1D6389-DEF7-4AD2-AB52-61ECEE90D00C}" type="slidenum">
              <a:rPr lang="tr-TR" smtClean="0"/>
              <a:pPr/>
              <a:t>‹#›</a:t>
            </a:fld>
            <a:endParaRPr lang="tr-TR"/>
          </a:p>
        </p:txBody>
      </p:sp>
    </p:spTree>
    <p:extLst>
      <p:ext uri="{BB962C8B-B14F-4D97-AF65-F5344CB8AC3E}">
        <p14:creationId xmlns:p14="http://schemas.microsoft.com/office/powerpoint/2010/main" val="3378936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46434" name="Rectangle 3"/>
          <p:cNvSpPr>
            <a:spLocks noGrp="1"/>
          </p:cNvSpPr>
          <p:nvPr>
            <p:ph type="body" idx="1"/>
          </p:nvPr>
        </p:nvSpPr>
        <p:spPr bwMode="auto">
          <a:noFill/>
        </p:spPr>
        <p:txBody>
          <a:bodyPr wrap="square" numCol="1" anchor="t" anchorCtr="0" compatLnSpc="1">
            <a:prstTxWarp prst="textNoShape">
              <a:avLst/>
            </a:prstTxWarp>
          </a:bodyPr>
          <a:lstStyle/>
          <a:p>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8" name="TextBox 7"/>
          <p:cNvSpPr txBox="1"/>
          <p:nvPr/>
        </p:nvSpPr>
        <p:spPr>
          <a:xfrm>
            <a:off x="1828800" y="2240554"/>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914400"/>
            <a:ext cx="7543800" cy="1614488"/>
          </a:xfrm>
        </p:spPr>
        <p:txBody>
          <a:bodyPr>
            <a:noAutofit/>
          </a:bodyPr>
          <a:lstStyle>
            <a:lvl1pPr>
              <a:defRPr sz="6000">
                <a:solidFill>
                  <a:schemeClr val="tx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2133600" y="2531618"/>
            <a:ext cx="6172200" cy="51435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5" name="Date Placeholder 14"/>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6" name="Slide Number Placeholder 15"/>
          <p:cNvSpPr>
            <a:spLocks noGrp="1"/>
          </p:cNvSpPr>
          <p:nvPr>
            <p:ph type="sldNum" sz="quarter" idx="11"/>
          </p:nvPr>
        </p:nvSpPr>
        <p:spPr/>
        <p:txBody>
          <a:bodyPr/>
          <a:lstStyle/>
          <a:p>
            <a:fld id="{F289F51A-CE85-4988-877F-3B0C7FFE8469}"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133600" y="514351"/>
            <a:ext cx="5791200" cy="2628899"/>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9F51A-CE85-4988-877F-3B0C7FFE846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457201"/>
            <a:ext cx="2133600" cy="38862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895600" y="514351"/>
            <a:ext cx="5029200" cy="3429000"/>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289F51A-CE85-4988-877F-3B0C7FFE8469}" type="slidenum">
              <a:rPr lang="tr-TR" smtClean="0"/>
              <a:pPr/>
              <a:t>‹#›</a:t>
            </a:fld>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2">
        <a:schemeClr val="bg2"/>
      </p:bgRef>
    </p:bg>
    <p:spTree>
      <p:nvGrpSpPr>
        <p:cNvPr id="1" name=""/>
        <p:cNvGrpSpPr/>
        <p:nvPr/>
      </p:nvGrpSpPr>
      <p:grpSpPr>
        <a:xfrm>
          <a:off x="0" y="0"/>
          <a:ext cx="0" cy="0"/>
          <a:chOff x="0" y="0"/>
          <a:chExt cx="0" cy="0"/>
        </a:xfrm>
      </p:grpSpPr>
      <p:sp>
        <p:nvSpPr>
          <p:cNvPr id="10" name="Rectangle 9"/>
          <p:cNvSpPr/>
          <p:nvPr/>
        </p:nvSpPr>
        <p:spPr>
          <a:xfrm>
            <a:off x="-1" y="1908810"/>
            <a:ext cx="9144000" cy="244144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le 6"/>
          <p:cNvSpPr/>
          <p:nvPr/>
        </p:nvSpPr>
        <p:spPr>
          <a:xfrm>
            <a:off x="-1" y="2000250"/>
            <a:ext cx="9144000" cy="2054678"/>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4109358"/>
            <a:ext cx="9144000" cy="176893"/>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ctrTitle"/>
          </p:nvPr>
        </p:nvSpPr>
        <p:spPr>
          <a:xfrm>
            <a:off x="228599" y="2114550"/>
            <a:ext cx="8686800" cy="1102519"/>
          </a:xfrm>
        </p:spPr>
        <p:txBody>
          <a:bodyPr anchor="b">
            <a:noAutofit/>
          </a:bodyPr>
          <a:lstStyle>
            <a:lvl1pPr>
              <a:defRPr sz="7200" b="0" cap="none" spc="0">
                <a:ln w="13970" cmpd="sng">
                  <a:solidFill>
                    <a:srgbClr val="FFFFFF"/>
                  </a:solidFill>
                  <a:prstDash val="solid"/>
                </a:ln>
                <a:solidFill>
                  <a:srgbClr val="FFFFFF"/>
                </a:solidFill>
                <a:effectLst>
                  <a:outerShdw blurRad="63500" dir="3600000" algn="tl" rotWithShape="0">
                    <a:srgbClr val="000000">
                      <a:alpha val="70000"/>
                    </a:srgb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571499" y="3600450"/>
            <a:ext cx="8001000" cy="40005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1511319-BAAE-480C-BE12-815BD35063ED}" type="datetimeFigureOut">
              <a:rPr lang="tr-TR" smtClean="0">
                <a:solidFill>
                  <a:srgbClr val="D7DAE1"/>
                </a:solidFill>
              </a:rPr>
              <a:pPr/>
              <a:t>19.09.2024</a:t>
            </a:fld>
            <a:endParaRPr lang="tr-TR">
              <a:solidFill>
                <a:srgbClr val="D7DAE1"/>
              </a:solidFill>
            </a:endParaRPr>
          </a:p>
        </p:txBody>
      </p:sp>
      <p:sp>
        <p:nvSpPr>
          <p:cNvPr id="5" name="Footer Placeholder 4"/>
          <p:cNvSpPr>
            <a:spLocks noGrp="1"/>
          </p:cNvSpPr>
          <p:nvPr>
            <p:ph type="ftr" sz="quarter" idx="11"/>
          </p:nvPr>
        </p:nvSpPr>
        <p:spPr>
          <a:xfrm>
            <a:off x="5791200" y="4767263"/>
            <a:ext cx="2895600" cy="273844"/>
          </a:xfrm>
        </p:spPr>
        <p:txBody>
          <a:bodyPr/>
          <a:lstStyle>
            <a:lvl1pPr algn="r">
              <a:defRPr/>
            </a:lvl1pPr>
          </a:lstStyle>
          <a:p>
            <a:endParaRPr lang="tr-TR">
              <a:solidFill>
                <a:srgbClr val="D7DAE1"/>
              </a:solidFill>
            </a:endParaRPr>
          </a:p>
        </p:txBody>
      </p:sp>
      <p:sp>
        <p:nvSpPr>
          <p:cNvPr id="11" name="TextBox 10"/>
          <p:cNvSpPr txBox="1"/>
          <p:nvPr/>
        </p:nvSpPr>
        <p:spPr>
          <a:xfrm>
            <a:off x="3148584" y="3195829"/>
            <a:ext cx="1219200" cy="584775"/>
          </a:xfrm>
          <a:prstGeom prst="rect">
            <a:avLst/>
          </a:prstGeom>
          <a:noFill/>
        </p:spPr>
        <p:txBody>
          <a:bodyPr wrap="square" rtlCol="0">
            <a:spAutoFit/>
          </a:bodyPr>
          <a:lstStyle/>
          <a:p>
            <a:pPr algn="r"/>
            <a:r>
              <a:rPr lang="en-US" sz="3200" spc="150" dirty="0" smtClean="0">
                <a:solidFill>
                  <a:srgbClr val="F4680B"/>
                </a:solidFill>
                <a:sym typeface="Wingdings"/>
              </a:rPr>
              <a:t></a:t>
            </a:r>
            <a:endParaRPr lang="en-US" sz="3200" spc="150" dirty="0">
              <a:solidFill>
                <a:srgbClr val="F4680B"/>
              </a:solidFill>
            </a:endParaRPr>
          </a:p>
        </p:txBody>
      </p:sp>
      <p:sp>
        <p:nvSpPr>
          <p:cNvPr id="6" name="Slide Number Placeholder 5"/>
          <p:cNvSpPr>
            <a:spLocks noGrp="1"/>
          </p:cNvSpPr>
          <p:nvPr>
            <p:ph type="sldNum" sz="quarter" idx="12"/>
          </p:nvPr>
        </p:nvSpPr>
        <p:spPr>
          <a:xfrm>
            <a:off x="3962399" y="3294126"/>
            <a:ext cx="1219200" cy="273844"/>
          </a:xfrm>
        </p:spPr>
        <p:txBody>
          <a:bodyPr/>
          <a:lstStyle>
            <a:lvl1pPr algn="ctr">
              <a:defRPr sz="2400">
                <a:latin typeface="+mj-lt"/>
              </a:defRPr>
            </a:lvl1pPr>
          </a:lstStyle>
          <a:p>
            <a:fld id="{00592DB9-DF68-442D-B5F6-4F71477C2E0A}" type="slidenum">
              <a:rPr lang="tr-TR" smtClean="0">
                <a:solidFill>
                  <a:srgbClr val="D7DAE1"/>
                </a:solidFill>
              </a:rPr>
              <a:pPr/>
              <a:t>‹#›</a:t>
            </a:fld>
            <a:endParaRPr lang="tr-TR">
              <a:solidFill>
                <a:srgbClr val="D7DAE1"/>
              </a:solidFill>
            </a:endParaRPr>
          </a:p>
        </p:txBody>
      </p:sp>
      <p:sp>
        <p:nvSpPr>
          <p:cNvPr id="15" name="TextBox 14"/>
          <p:cNvSpPr txBox="1"/>
          <p:nvPr/>
        </p:nvSpPr>
        <p:spPr>
          <a:xfrm>
            <a:off x="4818888" y="3195829"/>
            <a:ext cx="1219200" cy="584775"/>
          </a:xfrm>
          <a:prstGeom prst="rect">
            <a:avLst/>
          </a:prstGeom>
          <a:noFill/>
        </p:spPr>
        <p:txBody>
          <a:bodyPr wrap="square" rtlCol="0">
            <a:spAutoFit/>
          </a:bodyPr>
          <a:lstStyle/>
          <a:p>
            <a:r>
              <a:rPr lang="en-US" sz="3200" spc="150" dirty="0" smtClean="0">
                <a:solidFill>
                  <a:srgbClr val="F4680B"/>
                </a:solidFill>
                <a:sym typeface="Wingdings"/>
              </a:rPr>
              <a:t></a:t>
            </a:r>
            <a:endParaRPr lang="en-US" sz="3200" spc="150" dirty="0">
              <a:solidFill>
                <a:srgbClr val="F4680B"/>
              </a:solidFill>
            </a:endParaRPr>
          </a:p>
        </p:txBody>
      </p:sp>
    </p:spTree>
    <p:extLst>
      <p:ext uri="{BB962C8B-B14F-4D97-AF65-F5344CB8AC3E}">
        <p14:creationId xmlns:p14="http://schemas.microsoft.com/office/powerpoint/2010/main" val="2511944561"/>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12209459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2">
        <a:schemeClr val="bg2"/>
      </p:bgRef>
    </p:bg>
    <p:spTree>
      <p:nvGrpSpPr>
        <p:cNvPr id="1" name=""/>
        <p:cNvGrpSpPr/>
        <p:nvPr/>
      </p:nvGrpSpPr>
      <p:grpSpPr>
        <a:xfrm>
          <a:off x="0" y="0"/>
          <a:ext cx="0" cy="0"/>
          <a:chOff x="0" y="0"/>
          <a:chExt cx="0" cy="0"/>
        </a:xfrm>
      </p:grpSpPr>
      <p:sp>
        <p:nvSpPr>
          <p:cNvPr id="7" name="Rectangle 6"/>
          <p:cNvSpPr/>
          <p:nvPr/>
        </p:nvSpPr>
        <p:spPr>
          <a:xfrm>
            <a:off x="-1" y="1908810"/>
            <a:ext cx="9144000" cy="2441448"/>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1" y="2000250"/>
            <a:ext cx="9144000" cy="2054678"/>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Rectangle 8"/>
          <p:cNvSpPr/>
          <p:nvPr/>
        </p:nvSpPr>
        <p:spPr>
          <a:xfrm>
            <a:off x="-1" y="4109358"/>
            <a:ext cx="9144000" cy="176893"/>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228599" y="2114550"/>
            <a:ext cx="8686800" cy="1097280"/>
          </a:xfrm>
        </p:spPr>
        <p:txBody>
          <a:bodyPr anchor="b" anchorCtr="0">
            <a:noAutofit/>
          </a:bodyPr>
          <a:lstStyle>
            <a:lvl1pPr algn="ctr">
              <a:defRPr sz="7200" b="0"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571499" y="3600450"/>
            <a:ext cx="8001000" cy="411480"/>
          </a:xfrm>
        </p:spPr>
        <p:txBody>
          <a:bodyPr anchor="b"/>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5" name="Footer Placeholder 4"/>
          <p:cNvSpPr>
            <a:spLocks noGrp="1"/>
          </p:cNvSpPr>
          <p:nvPr>
            <p:ph type="ftr" sz="quarter" idx="11"/>
          </p:nvPr>
        </p:nvSpPr>
        <p:spPr>
          <a:xfrm>
            <a:off x="5791200" y="4767263"/>
            <a:ext cx="2895600" cy="273844"/>
          </a:xfrm>
        </p:spPr>
        <p:txBody>
          <a:bodyPr/>
          <a:lstStyle/>
          <a:p>
            <a:endParaRPr lang="tr-TR">
              <a:solidFill>
                <a:srgbClr val="55554A"/>
              </a:solidFill>
            </a:endParaRPr>
          </a:p>
        </p:txBody>
      </p:sp>
      <p:sp>
        <p:nvSpPr>
          <p:cNvPr id="6" name="Slide Number Placeholder 5"/>
          <p:cNvSpPr>
            <a:spLocks noGrp="1"/>
          </p:cNvSpPr>
          <p:nvPr>
            <p:ph type="sldNum" sz="quarter" idx="12"/>
          </p:nvPr>
        </p:nvSpPr>
        <p:spPr>
          <a:xfrm>
            <a:off x="3959352" y="3291840"/>
            <a:ext cx="1216152" cy="273844"/>
          </a:xfrm>
        </p:spPr>
        <p:txBody>
          <a:bodyPr/>
          <a:lstStyle>
            <a:lvl1pPr algn="ctr">
              <a:defRPr sz="2400">
                <a:solidFill>
                  <a:srgbClr val="FFFFFF"/>
                </a:solidFill>
              </a:defRPr>
            </a:lvl1pPr>
          </a:lstStyle>
          <a:p>
            <a:fld id="{00592DB9-DF68-442D-B5F6-4F71477C2E0A}" type="slidenum">
              <a:rPr lang="tr-TR" smtClean="0"/>
              <a:pPr/>
              <a:t>‹#›</a:t>
            </a:fld>
            <a:endParaRPr lang="tr-TR"/>
          </a:p>
        </p:txBody>
      </p:sp>
      <p:sp>
        <p:nvSpPr>
          <p:cNvPr id="11" name="TextBox 10"/>
          <p:cNvSpPr txBox="1"/>
          <p:nvPr/>
        </p:nvSpPr>
        <p:spPr>
          <a:xfrm>
            <a:off x="4818888" y="3195829"/>
            <a:ext cx="1219200" cy="584775"/>
          </a:xfrm>
          <a:prstGeom prst="rect">
            <a:avLst/>
          </a:prstGeom>
          <a:noFill/>
        </p:spPr>
        <p:txBody>
          <a:bodyPr wrap="square" rtlCol="0">
            <a:spAutoFit/>
          </a:bodyPr>
          <a:lstStyle/>
          <a:p>
            <a:r>
              <a:rPr lang="en-US" sz="3200" spc="150" dirty="0" smtClean="0">
                <a:solidFill>
                  <a:srgbClr val="FFFFFF"/>
                </a:solidFill>
                <a:sym typeface="Wingdings"/>
              </a:rPr>
              <a:t></a:t>
            </a:r>
            <a:endParaRPr lang="en-US" sz="3200" spc="150" dirty="0">
              <a:solidFill>
                <a:srgbClr val="FFFFFF"/>
              </a:solidFill>
            </a:endParaRPr>
          </a:p>
        </p:txBody>
      </p:sp>
      <p:sp>
        <p:nvSpPr>
          <p:cNvPr id="12" name="TextBox 11"/>
          <p:cNvSpPr txBox="1"/>
          <p:nvPr/>
        </p:nvSpPr>
        <p:spPr>
          <a:xfrm>
            <a:off x="3148584" y="3195829"/>
            <a:ext cx="1219200" cy="584775"/>
          </a:xfrm>
          <a:prstGeom prst="rect">
            <a:avLst/>
          </a:prstGeom>
          <a:noFill/>
        </p:spPr>
        <p:txBody>
          <a:bodyPr wrap="square" rtlCol="0">
            <a:spAutoFit/>
          </a:bodyPr>
          <a:lstStyle/>
          <a:p>
            <a:pPr algn="r"/>
            <a:r>
              <a:rPr lang="en-US" sz="3200" spc="150" dirty="0" smtClean="0">
                <a:solidFill>
                  <a:srgbClr val="FFFFFF"/>
                </a:solidFill>
                <a:sym typeface="Wingdings"/>
              </a:rPr>
              <a:t></a:t>
            </a:r>
            <a:endParaRPr lang="en-US" sz="3200" spc="150" dirty="0">
              <a:solidFill>
                <a:srgbClr val="FFFFFF"/>
              </a:solidFill>
            </a:endParaRPr>
          </a:p>
        </p:txBody>
      </p:sp>
    </p:spTree>
    <p:extLst>
      <p:ext uri="{BB962C8B-B14F-4D97-AF65-F5344CB8AC3E}">
        <p14:creationId xmlns:p14="http://schemas.microsoft.com/office/powerpoint/2010/main" val="371277162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1847887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8" name="Footer Placeholder 7"/>
          <p:cNvSpPr>
            <a:spLocks noGrp="1"/>
          </p:cNvSpPr>
          <p:nvPr>
            <p:ph type="ftr" sz="quarter" idx="11"/>
          </p:nvPr>
        </p:nvSpPr>
        <p:spPr/>
        <p:txBody>
          <a:bodyPr/>
          <a:lstStyle/>
          <a:p>
            <a:endParaRPr lang="tr-TR">
              <a:solidFill>
                <a:srgbClr val="55554A"/>
              </a:solidFill>
            </a:endParaRPr>
          </a:p>
        </p:txBody>
      </p:sp>
      <p:sp>
        <p:nvSpPr>
          <p:cNvPr id="9" name="Slide Number Placeholder 8"/>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8729055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4" name="Footer Placeholder 3"/>
          <p:cNvSpPr>
            <a:spLocks noGrp="1"/>
          </p:cNvSpPr>
          <p:nvPr>
            <p:ph type="ftr" sz="quarter" idx="11"/>
          </p:nvPr>
        </p:nvSpPr>
        <p:spPr/>
        <p:txBody>
          <a:bodyPr/>
          <a:lstStyle/>
          <a:p>
            <a:endParaRPr lang="tr-TR">
              <a:solidFill>
                <a:srgbClr val="55554A"/>
              </a:solidFill>
            </a:endParaRPr>
          </a:p>
        </p:txBody>
      </p:sp>
      <p:sp>
        <p:nvSpPr>
          <p:cNvPr id="5" name="Slide Number Placeholder 4"/>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15610362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3" name="Footer Placeholder 2"/>
          <p:cNvSpPr>
            <a:spLocks noGrp="1"/>
          </p:cNvSpPr>
          <p:nvPr>
            <p:ph type="ftr" sz="quarter" idx="11"/>
          </p:nvPr>
        </p:nvSpPr>
        <p:spPr/>
        <p:txBody>
          <a:bodyPr/>
          <a:lstStyle/>
          <a:p>
            <a:endParaRPr lang="tr-TR">
              <a:solidFill>
                <a:srgbClr val="55554A"/>
              </a:solidFill>
            </a:endParaRPr>
          </a:p>
        </p:txBody>
      </p:sp>
      <p:sp>
        <p:nvSpPr>
          <p:cNvPr id="4" name="Slide Number Placeholder 3"/>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2860061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7"/>
            <a:ext cx="5638800" cy="709613"/>
          </a:xfrm>
        </p:spPr>
        <p:txBody>
          <a:bodyPr anchor="ctr">
            <a:noAutofit/>
          </a:bodyPr>
          <a:lstStyle>
            <a:lvl1pPr algn="l">
              <a:defRPr sz="4000" b="0"/>
            </a:lvl1pPr>
          </a:lstStyle>
          <a:p>
            <a:r>
              <a:rPr lang="tr-TR" smtClean="0"/>
              <a:t>Asıl başlık stili için tıklatın</a:t>
            </a:r>
            <a:endParaRPr lang="en-US" dirty="0"/>
          </a:p>
        </p:txBody>
      </p:sp>
      <p:sp>
        <p:nvSpPr>
          <p:cNvPr id="3" name="Content Placeholder 2"/>
          <p:cNvSpPr>
            <a:spLocks noGrp="1"/>
          </p:cNvSpPr>
          <p:nvPr>
            <p:ph idx="1"/>
          </p:nvPr>
        </p:nvSpPr>
        <p:spPr>
          <a:xfrm>
            <a:off x="438912" y="1289304"/>
            <a:ext cx="8247888" cy="340156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
        <p:nvSpPr>
          <p:cNvPr id="8" name="Rectangle 7"/>
          <p:cNvSpPr/>
          <p:nvPr/>
        </p:nvSpPr>
        <p:spPr>
          <a:xfrm>
            <a:off x="6172200" y="121158"/>
            <a:ext cx="2971800" cy="86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 Placeholder 3"/>
          <p:cNvSpPr>
            <a:spLocks noGrp="1"/>
          </p:cNvSpPr>
          <p:nvPr>
            <p:ph type="body" sz="half" idx="2"/>
          </p:nvPr>
        </p:nvSpPr>
        <p:spPr>
          <a:xfrm>
            <a:off x="6248400" y="205740"/>
            <a:ext cx="2743200" cy="70866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Rectangle 8"/>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Rectangle 10"/>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65347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3" name="Title 12"/>
          <p:cNvSpPr>
            <a:spLocks noGrp="1"/>
          </p:cNvSpPr>
          <p:nvPr>
            <p:ph type="title"/>
          </p:nvPr>
        </p:nvSpPr>
        <p:spPr/>
        <p:txBody>
          <a:bodyPr/>
          <a:lstStyle/>
          <a:p>
            <a:r>
              <a:rPr lang="tr-TR" smtClean="0"/>
              <a:t>Asıl başlık stili için tıklatın</a:t>
            </a:r>
            <a:endParaRPr lang="en-US"/>
          </a:p>
        </p:txBody>
      </p:sp>
      <p:sp>
        <p:nvSpPr>
          <p:cNvPr id="14" name="Date Placeholder 13"/>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5" name="Slide Number Placeholder 14"/>
          <p:cNvSpPr>
            <a:spLocks noGrp="1"/>
          </p:cNvSpPr>
          <p:nvPr>
            <p:ph type="sldNum" sz="quarter" idx="11"/>
          </p:nvPr>
        </p:nvSpPr>
        <p:spPr/>
        <p:txBody>
          <a:bodyPr/>
          <a:lstStyle/>
          <a:p>
            <a:fld id="{F289F51A-CE85-4988-877F-3B0C7FFE8469}"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36880" y="1287780"/>
            <a:ext cx="8249920" cy="3398520"/>
          </a:xfrm>
          <a:solidFill>
            <a:schemeClr val="bg2">
              <a:lumMod val="60000"/>
              <a:lumOff val="40000"/>
            </a:schemeClr>
          </a:solidFill>
          <a:effectLst>
            <a:outerShdw blurRad="76200" dist="38100" dir="3600000" algn="ctr" rotWithShape="0">
              <a:srgbClr val="000000">
                <a:alpha val="50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5" name="Date Placeholder 4"/>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6" name="Footer Placeholder 5"/>
          <p:cNvSpPr>
            <a:spLocks noGrp="1"/>
          </p:cNvSpPr>
          <p:nvPr>
            <p:ph type="ftr" sz="quarter" idx="11"/>
          </p:nvPr>
        </p:nvSpPr>
        <p:spPr/>
        <p:txBody>
          <a:bodyPr/>
          <a:lstStyle/>
          <a:p>
            <a:endParaRPr lang="tr-TR">
              <a:solidFill>
                <a:srgbClr val="55554A"/>
              </a:solidFill>
            </a:endParaRPr>
          </a:p>
        </p:txBody>
      </p:sp>
      <p:sp>
        <p:nvSpPr>
          <p:cNvPr id="7" name="Slide Number Placeholder 6"/>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
        <p:nvSpPr>
          <p:cNvPr id="8" name="Rectangle 7"/>
          <p:cNvSpPr/>
          <p:nvPr/>
        </p:nvSpPr>
        <p:spPr>
          <a:xfrm>
            <a:off x="6172200" y="121158"/>
            <a:ext cx="2971800" cy="864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9" name="Rectangle 8"/>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381000" y="171450"/>
            <a:ext cx="5638800" cy="754380"/>
          </a:xfrm>
        </p:spPr>
        <p:txBody>
          <a:bodyPr anchor="ctr">
            <a:noAutofit/>
          </a:bodyPr>
          <a:lstStyle>
            <a:lvl1pPr algn="l">
              <a:defRPr sz="40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6248400" y="171450"/>
            <a:ext cx="2819400" cy="754380"/>
          </a:xfrm>
        </p:spPr>
        <p:txBody>
          <a:bodyPr anchor="ctr">
            <a:normAutofit/>
          </a:bodyPr>
          <a:lstStyle>
            <a:lvl1pPr marL="0" indent="0">
              <a:buNone/>
              <a:defRPr sz="16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1" name="Rectangle 10"/>
          <p:cNvSpPr/>
          <p:nvPr/>
        </p:nvSpPr>
        <p:spPr>
          <a:xfrm>
            <a:off x="6144768" y="100584"/>
            <a:ext cx="76200" cy="914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6144529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p:txBody>
          <a:bodyPr/>
          <a:lstStyle/>
          <a:p>
            <a:fld id="{00592DB9-DF68-442D-B5F6-4F71477C2E0A}" type="slidenum">
              <a:rPr lang="tr-TR" smtClean="0">
                <a:solidFill>
                  <a:srgbClr val="55554A"/>
                </a:solidFill>
              </a:rPr>
              <a:pPr/>
              <a:t>‹#›</a:t>
            </a:fld>
            <a:endParaRPr lang="tr-TR">
              <a:solidFill>
                <a:srgbClr val="55554A"/>
              </a:solidFill>
            </a:endParaRPr>
          </a:p>
        </p:txBody>
      </p:sp>
    </p:spTree>
    <p:extLst>
      <p:ext uri="{BB962C8B-B14F-4D97-AF65-F5344CB8AC3E}">
        <p14:creationId xmlns:p14="http://schemas.microsoft.com/office/powerpoint/2010/main" val="2389305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7" name="Rectangle 6"/>
          <p:cNvSpPr/>
          <p:nvPr/>
        </p:nvSpPr>
        <p:spPr>
          <a:xfrm rot="5400000">
            <a:off x="5448300" y="1552575"/>
            <a:ext cx="5143500" cy="2038351"/>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rot="5400000">
            <a:off x="5525453" y="1713548"/>
            <a:ext cx="5143500" cy="1716405"/>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7315200" y="205979"/>
            <a:ext cx="1447800" cy="4388644"/>
          </a:xfrm>
        </p:spPr>
        <p:txBody>
          <a:bodyPr vert="eaVert" anchor="b"/>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05979"/>
            <a:ext cx="6353175"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5" name="Footer Placeholder 4"/>
          <p:cNvSpPr>
            <a:spLocks noGrp="1"/>
          </p:cNvSpPr>
          <p:nvPr>
            <p:ph type="ftr" sz="quarter" idx="11"/>
          </p:nvPr>
        </p:nvSpPr>
        <p:spPr/>
        <p:txBody>
          <a:bodyPr/>
          <a:lstStyle/>
          <a:p>
            <a:endParaRPr lang="tr-TR">
              <a:solidFill>
                <a:srgbClr val="55554A"/>
              </a:solidFill>
            </a:endParaRPr>
          </a:p>
        </p:txBody>
      </p:sp>
      <p:sp>
        <p:nvSpPr>
          <p:cNvPr id="6" name="Slide Number Placeholder 5"/>
          <p:cNvSpPr>
            <a:spLocks noGrp="1"/>
          </p:cNvSpPr>
          <p:nvPr>
            <p:ph type="sldNum" sz="quarter" idx="12"/>
          </p:nvPr>
        </p:nvSpPr>
        <p:spPr>
          <a:xfrm>
            <a:off x="6096000" y="4767263"/>
            <a:ext cx="762000" cy="273844"/>
          </a:xfrm>
        </p:spPr>
        <p:txBody>
          <a:bodyPr/>
          <a:lstStyle/>
          <a:p>
            <a:fld id="{00592DB9-DF68-442D-B5F6-4F71477C2E0A}" type="slidenum">
              <a:rPr lang="tr-TR" smtClean="0">
                <a:solidFill>
                  <a:srgbClr val="55554A"/>
                </a:solidFill>
              </a:rPr>
              <a:pPr/>
              <a:t>‹#›</a:t>
            </a:fld>
            <a:endParaRPr lang="tr-TR">
              <a:solidFill>
                <a:srgbClr val="55554A"/>
              </a:solidFill>
            </a:endParaRPr>
          </a:p>
        </p:txBody>
      </p:sp>
      <p:sp>
        <p:nvSpPr>
          <p:cNvPr id="9" name="Rectangle 8"/>
          <p:cNvSpPr/>
          <p:nvPr/>
        </p:nvSpPr>
        <p:spPr>
          <a:xfrm rot="5400000">
            <a:off x="4538726" y="2497074"/>
            <a:ext cx="5143500" cy="149352"/>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71914028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TextBox 7"/>
          <p:cNvSpPr txBox="1"/>
          <p:nvPr/>
        </p:nvSpPr>
        <p:spPr>
          <a:xfrm>
            <a:off x="4267200" y="3055873"/>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3200526"/>
            <a:ext cx="3733800" cy="54864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12" name="Date Placeholder 11"/>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3" name="Slide Number Placeholder 12"/>
          <p:cNvSpPr>
            <a:spLocks noGrp="1"/>
          </p:cNvSpPr>
          <p:nvPr>
            <p:ph type="sldNum" sz="quarter" idx="11"/>
          </p:nvPr>
        </p:nvSpPr>
        <p:spPr/>
        <p:txBody>
          <a:bodyPr/>
          <a:lstStyle/>
          <a:p>
            <a:fld id="{F289F51A-CE85-4988-877F-3B0C7FFE8469}" type="slidenum">
              <a:rPr lang="tr-TR" smtClean="0"/>
              <a:pPr/>
              <a:t>‹#›</a:t>
            </a:fld>
            <a:endParaRPr lang="tr-TR"/>
          </a:p>
        </p:txBody>
      </p:sp>
      <p:sp>
        <p:nvSpPr>
          <p:cNvPr id="14" name="Footer Placeholder 13"/>
          <p:cNvSpPr>
            <a:spLocks noGrp="1"/>
          </p:cNvSpPr>
          <p:nvPr>
            <p:ph type="ftr" sz="quarter" idx="12"/>
          </p:nvPr>
        </p:nvSpPr>
        <p:spPr/>
        <p:txBody>
          <a:bodyPr/>
          <a:lstStyle/>
          <a:p>
            <a:endParaRPr lang="tr-TR"/>
          </a:p>
        </p:txBody>
      </p:sp>
      <p:sp>
        <p:nvSpPr>
          <p:cNvPr id="4" name="Title 3"/>
          <p:cNvSpPr>
            <a:spLocks noGrp="1"/>
          </p:cNvSpPr>
          <p:nvPr>
            <p:ph type="title"/>
          </p:nvPr>
        </p:nvSpPr>
        <p:spPr>
          <a:xfrm>
            <a:off x="2286000" y="1428750"/>
            <a:ext cx="6035040" cy="1762506"/>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9" name="Slide Number Placeholder 8"/>
          <p:cNvSpPr>
            <a:spLocks noGrp="1"/>
          </p:cNvSpPr>
          <p:nvPr>
            <p:ph type="sldNum" sz="quarter" idx="11"/>
          </p:nvPr>
        </p:nvSpPr>
        <p:spPr/>
        <p:txBody>
          <a:bodyPr/>
          <a:lstStyle/>
          <a:p>
            <a:fld id="{F289F51A-CE85-4988-877F-3B0C7FFE8469}" type="slidenum">
              <a:rPr lang="tr-TR" smtClean="0"/>
              <a:pPr/>
              <a:t>‹#›</a:t>
            </a:fld>
            <a:endParaRPr lang="tr-TR"/>
          </a:p>
        </p:txBody>
      </p:sp>
      <p:sp>
        <p:nvSpPr>
          <p:cNvPr id="10" name="Footer Placeholder 9"/>
          <p:cNvSpPr>
            <a:spLocks noGrp="1"/>
          </p:cNvSpPr>
          <p:nvPr>
            <p:ph type="ftr" sz="quarter" idx="12"/>
          </p:nvPr>
        </p:nvSpPr>
        <p:spPr/>
        <p:txBody>
          <a:bodyPr/>
          <a:lstStyle/>
          <a:p>
            <a:endParaRPr lang="tr-TR"/>
          </a:p>
        </p:txBody>
      </p:sp>
      <p:sp>
        <p:nvSpPr>
          <p:cNvPr id="11" name="Title 10"/>
          <p:cNvSpPr>
            <a:spLocks noGrp="1"/>
          </p:cNvSpPr>
          <p:nvPr>
            <p:ph type="title"/>
          </p:nvPr>
        </p:nvSpPr>
        <p:spPr/>
        <p:txBody>
          <a:bodyPr/>
          <a:lstStyle/>
          <a:p>
            <a:r>
              <a:rPr lang="tr-TR" smtClean="0"/>
              <a:t>Asıl başlık stili için tıklatın</a:t>
            </a:r>
            <a:endParaRPr lang="en-US" dirty="0"/>
          </a:p>
        </p:txBody>
      </p:sp>
      <p:sp>
        <p:nvSpPr>
          <p:cNvPr id="5" name="Content Placeholder 4"/>
          <p:cNvSpPr>
            <a:spLocks noGrp="1"/>
          </p:cNvSpPr>
          <p:nvPr>
            <p:ph sz="quarter" idx="13"/>
          </p:nvPr>
        </p:nvSpPr>
        <p:spPr>
          <a:xfrm>
            <a:off x="1344168" y="493776"/>
            <a:ext cx="3273552" cy="257175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Content Placeholder 6"/>
          <p:cNvSpPr>
            <a:spLocks noGrp="1"/>
          </p:cNvSpPr>
          <p:nvPr>
            <p:ph sz="quarter" idx="14"/>
          </p:nvPr>
        </p:nvSpPr>
        <p:spPr>
          <a:xfrm>
            <a:off x="5029200" y="493777"/>
            <a:ext cx="3273552" cy="2574131"/>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344168" y="1028700"/>
            <a:ext cx="3276600"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29200" y="496482"/>
            <a:ext cx="3273552" cy="47982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29200" y="1028700"/>
            <a:ext cx="3273552" cy="20574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TextBox 12"/>
          <p:cNvSpPr txBox="1"/>
          <p:nvPr/>
        </p:nvSpPr>
        <p:spPr>
          <a:xfrm>
            <a:off x="105664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39014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tr-TR" smtClean="0"/>
              <a:t>Asıl başlık stili için tıklatın</a:t>
            </a:r>
            <a:endParaRPr lang="en-US" dirty="0"/>
          </a:p>
        </p:txBody>
      </p:sp>
      <p:sp>
        <p:nvSpPr>
          <p:cNvPr id="14" name="Date Placeholder 13"/>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5" name="Slide Number Placeholder 14"/>
          <p:cNvSpPr>
            <a:spLocks noGrp="1"/>
          </p:cNvSpPr>
          <p:nvPr>
            <p:ph type="sldNum" sz="quarter" idx="11"/>
          </p:nvPr>
        </p:nvSpPr>
        <p:spPr/>
        <p:txBody>
          <a:bodyPr/>
          <a:lstStyle/>
          <a:p>
            <a:fld id="{F289F51A-CE85-4988-877F-3B0C7FFE8469}" type="slidenum">
              <a:rPr lang="tr-TR" smtClean="0"/>
              <a:pPr/>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a:p>
        </p:txBody>
      </p:sp>
      <p:sp>
        <p:nvSpPr>
          <p:cNvPr id="7" name="Date Placeholder 6"/>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8" name="Slide Number Placeholder 7"/>
          <p:cNvSpPr>
            <a:spLocks noGrp="1"/>
          </p:cNvSpPr>
          <p:nvPr>
            <p:ph type="sldNum" sz="quarter" idx="11"/>
          </p:nvPr>
        </p:nvSpPr>
        <p:spPr/>
        <p:txBody>
          <a:bodyPr/>
          <a:lstStyle/>
          <a:p>
            <a:fld id="{F289F51A-CE85-4988-877F-3B0C7FFE8469}" type="slidenum">
              <a:rPr lang="tr-TR" smtClean="0"/>
              <a:pPr/>
              <a:t>‹#›</a:t>
            </a:fld>
            <a:endParaRPr lang="tr-TR"/>
          </a:p>
        </p:txBody>
      </p:sp>
      <p:sp>
        <p:nvSpPr>
          <p:cNvPr id="9" name="Footer Placeholder 8"/>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6" name="Slide Number Placeholder 5"/>
          <p:cNvSpPr>
            <a:spLocks noGrp="1"/>
          </p:cNvSpPr>
          <p:nvPr>
            <p:ph type="sldNum" sz="quarter" idx="11"/>
          </p:nvPr>
        </p:nvSpPr>
        <p:spPr/>
        <p:txBody>
          <a:bodyPr/>
          <a:lstStyle/>
          <a:p>
            <a:fld id="{F289F51A-CE85-4988-877F-3B0C7FFE8469}" type="slidenum">
              <a:rPr lang="tr-TR" smtClean="0"/>
              <a:pPr/>
              <a:t>‹#›</a:t>
            </a:fld>
            <a:endParaRPr lang="tr-TR"/>
          </a:p>
        </p:txBody>
      </p:sp>
      <p:sp>
        <p:nvSpPr>
          <p:cNvPr id="7" name="Footer Placeholder 6"/>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TextBox 8"/>
          <p:cNvSpPr txBox="1"/>
          <p:nvPr/>
        </p:nvSpPr>
        <p:spPr>
          <a:xfrm>
            <a:off x="5328920" y="1330941"/>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514351"/>
            <a:ext cx="4343400" cy="257175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15000" y="514351"/>
            <a:ext cx="2590800" cy="257175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6" name="Slide Number Placeholder 15"/>
          <p:cNvSpPr>
            <a:spLocks noGrp="1"/>
          </p:cNvSpPr>
          <p:nvPr>
            <p:ph type="sldNum" sz="quarter" idx="11"/>
          </p:nvPr>
        </p:nvSpPr>
        <p:spPr/>
        <p:txBody>
          <a:bodyPr/>
          <a:lstStyle/>
          <a:p>
            <a:fld id="{F289F51A-CE85-4988-877F-3B0C7FFE8469}" type="slidenum">
              <a:rPr lang="tr-TR" smtClean="0"/>
              <a:pPr/>
              <a:t>‹#›</a:t>
            </a:fld>
            <a:endParaRPr lang="tr-TR"/>
          </a:p>
        </p:txBody>
      </p:sp>
      <p:sp>
        <p:nvSpPr>
          <p:cNvPr id="17" name="Footer Placeholder 16"/>
          <p:cNvSpPr>
            <a:spLocks noGrp="1"/>
          </p:cNvSpPr>
          <p:nvPr>
            <p:ph type="ftr" sz="quarter" idx="12"/>
          </p:nvPr>
        </p:nvSpPr>
        <p:spPr/>
        <p:txBody>
          <a:bodyPr/>
          <a:lstStyle/>
          <a:p>
            <a:endParaRPr lang="tr-TR"/>
          </a:p>
        </p:txBody>
      </p:sp>
      <p:sp>
        <p:nvSpPr>
          <p:cNvPr id="18" name="Title 17"/>
          <p:cNvSpPr>
            <a:spLocks noGrp="1"/>
          </p:cNvSpPr>
          <p:nvPr>
            <p:ph type="title"/>
          </p:nvPr>
        </p:nvSpPr>
        <p:spPr/>
        <p:txBody>
          <a:bodyPr/>
          <a:lstStyle/>
          <a:p>
            <a:r>
              <a:rPr lang="tr-TR" smtClean="0"/>
              <a:t>Asıl başlık stili için tıklatın</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459582"/>
            <a:ext cx="6705600" cy="1910239"/>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a:p>
        </p:txBody>
      </p:sp>
      <p:sp>
        <p:nvSpPr>
          <p:cNvPr id="4" name="Text Placeholder 3"/>
          <p:cNvSpPr>
            <a:spLocks noGrp="1"/>
          </p:cNvSpPr>
          <p:nvPr>
            <p:ph type="body" sz="half" idx="2"/>
          </p:nvPr>
        </p:nvSpPr>
        <p:spPr>
          <a:xfrm>
            <a:off x="2743200" y="2589785"/>
            <a:ext cx="5029200" cy="540603"/>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9" name="TextBox 8"/>
          <p:cNvSpPr txBox="1"/>
          <p:nvPr/>
        </p:nvSpPr>
        <p:spPr>
          <a:xfrm>
            <a:off x="2435352" y="2498598"/>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tr-TR" smtClean="0"/>
              <a:t>Asıl başlık stili için tıklatın</a:t>
            </a:r>
            <a:endParaRPr lang="en-US"/>
          </a:p>
        </p:txBody>
      </p:sp>
      <p:sp>
        <p:nvSpPr>
          <p:cNvPr id="13" name="Date Placeholder 12"/>
          <p:cNvSpPr>
            <a:spLocks noGrp="1"/>
          </p:cNvSpPr>
          <p:nvPr>
            <p:ph type="dt" sz="half" idx="10"/>
          </p:nvPr>
        </p:nvSpPr>
        <p:spPr/>
        <p:txBody>
          <a:bodyPr/>
          <a:lstStyle/>
          <a:p>
            <a:fld id="{80BA713F-DA3A-45F6-92EC-7B5816A4D942}" type="datetimeFigureOut">
              <a:rPr lang="tr-TR" smtClean="0"/>
              <a:pPr/>
              <a:t>19.09.2024</a:t>
            </a:fld>
            <a:endParaRPr lang="tr-TR"/>
          </a:p>
        </p:txBody>
      </p:sp>
      <p:sp>
        <p:nvSpPr>
          <p:cNvPr id="14" name="Slide Number Placeholder 13"/>
          <p:cNvSpPr>
            <a:spLocks noGrp="1"/>
          </p:cNvSpPr>
          <p:nvPr>
            <p:ph type="sldNum" sz="quarter" idx="11"/>
          </p:nvPr>
        </p:nvSpPr>
        <p:spPr/>
        <p:txBody>
          <a:bodyPr/>
          <a:lstStyle/>
          <a:p>
            <a:fld id="{F289F51A-CE85-4988-877F-3B0C7FFE8469}" type="slidenum">
              <a:rPr lang="tr-TR" smtClean="0"/>
              <a:pPr/>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51435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778831"/>
            <a:ext cx="7240620" cy="4280240"/>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418098" y="314349"/>
            <a:ext cx="4153854"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87641"/>
            <a:ext cx="6479362" cy="3566068"/>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3657600"/>
            <a:ext cx="7543800" cy="685800"/>
          </a:xfrm>
          <a:prstGeom prst="rect">
            <a:avLst/>
          </a:prstGeom>
        </p:spPr>
        <p:txBody>
          <a:bodyPr vert="horz" lIns="91440" tIns="45720" rIns="91440" bIns="45720" rtlCol="0" anchor="b">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133600" y="514351"/>
            <a:ext cx="6096000" cy="2743199"/>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4616054"/>
            <a:ext cx="2133600" cy="273844"/>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0BA713F-DA3A-45F6-92EC-7B5816A4D942}" type="datetimeFigureOut">
              <a:rPr lang="tr-TR" smtClean="0"/>
              <a:pPr/>
              <a:t>19.09.2024</a:t>
            </a:fld>
            <a:endParaRPr lang="tr-TR"/>
          </a:p>
        </p:txBody>
      </p:sp>
      <p:sp>
        <p:nvSpPr>
          <p:cNvPr id="5" name="Footer Placeholder 4"/>
          <p:cNvSpPr>
            <a:spLocks noGrp="1"/>
          </p:cNvSpPr>
          <p:nvPr>
            <p:ph type="ftr" sz="quarter" idx="3"/>
          </p:nvPr>
        </p:nvSpPr>
        <p:spPr>
          <a:xfrm>
            <a:off x="822960" y="4616054"/>
            <a:ext cx="4572000" cy="273844"/>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tr-TR"/>
          </a:p>
        </p:txBody>
      </p:sp>
      <p:sp>
        <p:nvSpPr>
          <p:cNvPr id="6" name="Slide Number Placeholder 5"/>
          <p:cNvSpPr>
            <a:spLocks noGrp="1"/>
          </p:cNvSpPr>
          <p:nvPr>
            <p:ph type="sldNum" sz="quarter" idx="4"/>
          </p:nvPr>
        </p:nvSpPr>
        <p:spPr>
          <a:xfrm>
            <a:off x="822960" y="4381500"/>
            <a:ext cx="2133600" cy="2286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F289F51A-CE85-4988-877F-3B0C7FFE8469}" type="slidenum">
              <a:rPr lang="tr-TR" smtClean="0"/>
              <a:pPr/>
              <a:t>‹#›</a:t>
            </a:fld>
            <a:endParaRPr lang="tr-TR"/>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75438"/>
            <a:ext cx="9144000" cy="1090422"/>
          </a:xfrm>
          <a:prstGeom prst="rect">
            <a:avLst/>
          </a:prstGeom>
          <a:solidFill>
            <a:srgbClr val="FFFFFF"/>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le 7"/>
          <p:cNvSpPr/>
          <p:nvPr/>
        </p:nvSpPr>
        <p:spPr>
          <a:xfrm>
            <a:off x="0" y="125731"/>
            <a:ext cx="9144000" cy="865736"/>
          </a:xfrm>
          <a:prstGeom prst="rect">
            <a:avLst/>
          </a:prstGeom>
          <a:solidFill>
            <a:schemeClr val="accent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137160"/>
            <a:ext cx="8229600" cy="83374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2"/>
                </a:solidFill>
              </a:defRPr>
            </a:lvl1pPr>
          </a:lstStyle>
          <a:p>
            <a:fld id="{41511319-BAAE-480C-BE12-815BD35063ED}" type="datetimeFigureOut">
              <a:rPr lang="tr-TR" smtClean="0">
                <a:solidFill>
                  <a:srgbClr val="55554A"/>
                </a:solidFill>
              </a:rPr>
              <a:pPr/>
              <a:t>19.09.2024</a:t>
            </a:fld>
            <a:endParaRPr lang="tr-TR">
              <a:solidFill>
                <a:srgbClr val="55554A"/>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55554A"/>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2"/>
                </a:solidFill>
              </a:defRPr>
            </a:lvl1pPr>
          </a:lstStyle>
          <a:p>
            <a:fld id="{00592DB9-DF68-442D-B5F6-4F71477C2E0A}" type="slidenum">
              <a:rPr lang="tr-TR" smtClean="0">
                <a:solidFill>
                  <a:srgbClr val="55554A"/>
                </a:solidFill>
              </a:rPr>
              <a:pPr/>
              <a:t>‹#›</a:t>
            </a:fld>
            <a:endParaRPr lang="tr-TR">
              <a:solidFill>
                <a:srgbClr val="55554A"/>
              </a:solidFill>
            </a:endParaRPr>
          </a:p>
        </p:txBody>
      </p:sp>
      <p:sp>
        <p:nvSpPr>
          <p:cNvPr id="9" name="Rectangle 8"/>
          <p:cNvSpPr/>
          <p:nvPr/>
        </p:nvSpPr>
        <p:spPr>
          <a:xfrm>
            <a:off x="0" y="1026414"/>
            <a:ext cx="9144000" cy="112014"/>
          </a:xfrm>
          <a:prstGeom prst="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14112244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5400" b="0" kern="1200" cap="none" spc="0">
          <a:ln w="13970"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75000"/>
        <a:buFont typeface="Wingdings" pitchFamily="2" charset="2"/>
        <a:buChar char=""/>
        <a:defRPr sz="2400" kern="1200">
          <a:solidFill>
            <a:schemeClr val="tx2"/>
          </a:solidFill>
          <a:latin typeface="+mn-lt"/>
          <a:ea typeface="+mn-ea"/>
          <a:cs typeface="+mn-cs"/>
        </a:defRPr>
      </a:lvl1pPr>
      <a:lvl2pPr marL="742950" indent="-285750" algn="l" defTabSz="914400" rtl="0" eaLnBrk="1" latinLnBrk="0" hangingPunct="1">
        <a:spcBef>
          <a:spcPct val="20000"/>
        </a:spcBef>
        <a:buClr>
          <a:schemeClr val="accent2"/>
        </a:buClr>
        <a:buSzPct val="85000"/>
        <a:buFont typeface="Courier New" pitchFamily="49" charset="0"/>
        <a:buChar char="o"/>
        <a:defRPr sz="2000" kern="1200">
          <a:solidFill>
            <a:schemeClr val="tx2"/>
          </a:solidFill>
          <a:latin typeface="+mn-lt"/>
          <a:ea typeface="+mn-ea"/>
          <a:cs typeface="+mn-cs"/>
        </a:defRPr>
      </a:lvl2pPr>
      <a:lvl3pPr marL="11430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60020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1400" kern="1200" baseline="0">
          <a:solidFill>
            <a:schemeClr val="tx2"/>
          </a:solidFill>
          <a:latin typeface="+mn-lt"/>
          <a:ea typeface="+mn-ea"/>
          <a:cs typeface="+mn-cs"/>
        </a:defRPr>
      </a:lvl5pPr>
      <a:lvl6pPr marL="2514600" indent="-228600" algn="l" defTabSz="914400" rtl="0" eaLnBrk="1" latinLnBrk="0" hangingPunct="1">
        <a:spcBef>
          <a:spcPct val="20000"/>
        </a:spcBef>
        <a:buClr>
          <a:schemeClr val="accent6"/>
        </a:buClr>
        <a:buFont typeface="Arial" pitchFamily="34" charset="0"/>
        <a:buChar char="•"/>
        <a:defRPr sz="1400" kern="1200">
          <a:solidFill>
            <a:schemeClr val="tx2"/>
          </a:solidFill>
          <a:latin typeface="+mn-lt"/>
          <a:ea typeface="+mn-ea"/>
          <a:cs typeface="+mn-cs"/>
        </a:defRPr>
      </a:lvl6pPr>
      <a:lvl7pPr marL="2971800" indent="-22860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7pPr>
      <a:lvl8pPr marL="3429000" indent="-22860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8pPr>
      <a:lvl9pPr marL="3886200" indent="-228600" algn="l" defTabSz="914400" rtl="0" eaLnBrk="1" latinLnBrk="0" hangingPunct="1">
        <a:spcBef>
          <a:spcPct val="20000"/>
        </a:spcBef>
        <a:buClr>
          <a:schemeClr val="accent5"/>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hyperlink" Target="MEB%20&#304;LK&#214;&#286;RET&#304;M%20KURUMLARI%20Y&#214;NETMEL&#304;&#286;&#304;%20Ekleri.docx" TargetMode="External"/><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9024" y="303498"/>
            <a:ext cx="8784976" cy="1080120"/>
          </a:xfrm>
        </p:spPr>
        <p:txBody>
          <a:bodyPr>
            <a:noAutofit/>
          </a:bodyPr>
          <a:lstStyle/>
          <a:p>
            <a:r>
              <a:rPr lang="tr-TR" sz="2800" dirty="0" smtClean="0">
                <a:solidFill>
                  <a:schemeClr val="tx1"/>
                </a:solidFill>
                <a:effectLst/>
                <a:latin typeface="Arial" pitchFamily="34" charset="0"/>
                <a:cs typeface="Arial" pitchFamily="34" charset="0"/>
              </a:rPr>
              <a:t>MEB OKUL </a:t>
            </a:r>
            <a:r>
              <a:rPr lang="tr-TR" sz="2800" dirty="0">
                <a:solidFill>
                  <a:schemeClr val="tx1"/>
                </a:solidFill>
                <a:effectLst/>
                <a:latin typeface="Arial" pitchFamily="34" charset="0"/>
                <a:cs typeface="Arial" pitchFamily="34" charset="0"/>
              </a:rPr>
              <a:t>ÖNCESİ EĞİTİM VE </a:t>
            </a:r>
            <a:r>
              <a:rPr lang="tr-TR" sz="2800" dirty="0" smtClean="0">
                <a:solidFill>
                  <a:schemeClr val="tx1"/>
                </a:solidFill>
                <a:effectLst/>
                <a:latin typeface="Arial" pitchFamily="34" charset="0"/>
                <a:cs typeface="Arial" pitchFamily="34" charset="0"/>
              </a:rPr>
              <a:t>İLKÖĞRETİM </a:t>
            </a:r>
            <a:r>
              <a:rPr lang="tr-TR" sz="2800" dirty="0">
                <a:solidFill>
                  <a:schemeClr val="tx1"/>
                </a:solidFill>
                <a:effectLst/>
                <a:latin typeface="Arial" pitchFamily="34" charset="0"/>
                <a:cs typeface="Arial" pitchFamily="34" charset="0"/>
              </a:rPr>
              <a:t>KURUMLARI YÖNETMELİĞİ </a:t>
            </a:r>
          </a:p>
        </p:txBody>
      </p:sp>
      <p:sp>
        <p:nvSpPr>
          <p:cNvPr id="3" name="Metin kutusu 2"/>
          <p:cNvSpPr txBox="1"/>
          <p:nvPr/>
        </p:nvSpPr>
        <p:spPr>
          <a:xfrm>
            <a:off x="142844" y="1357304"/>
            <a:ext cx="8784976" cy="52322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2800" b="1" cap="all" dirty="0" smtClean="0">
                <a:ln w="0"/>
                <a:effectLst>
                  <a:reflection blurRad="12700" stA="50000" endPos="50000" dist="5000" dir="5400000" sy="-100000" rotWithShape="0"/>
                </a:effectLst>
              </a:rPr>
              <a:t>ÖĞRENCİ BAŞARISINI DEĞERLENDİRME</a:t>
            </a:r>
            <a:endParaRPr lang="tr-TR" sz="2800" b="1" cap="all" dirty="0">
              <a:ln w="0"/>
              <a:effectLst>
                <a:reflection blurRad="12700" stA="50000" endPos="50000" dist="5000" dir="5400000" sy="-100000" rotWithShape="0"/>
              </a:effectLst>
            </a:endParaRPr>
          </a:p>
        </p:txBody>
      </p:sp>
      <p:sp>
        <p:nvSpPr>
          <p:cNvPr id="4" name="Metin kutusu 3"/>
          <p:cNvSpPr txBox="1"/>
          <p:nvPr/>
        </p:nvSpPr>
        <p:spPr>
          <a:xfrm>
            <a:off x="2143108" y="2428874"/>
            <a:ext cx="5184576" cy="523220"/>
          </a:xfrm>
          <a:prstGeom prst="rect">
            <a:avLst/>
          </a:prstGeom>
          <a:noFill/>
        </p:spPr>
        <p:txBody>
          <a:bodyPr wrap="square" rtlCol="0">
            <a:spAutoFit/>
          </a:bodyPr>
          <a:lstStyle/>
          <a:p>
            <a:pPr algn="ctr"/>
            <a:r>
              <a:rPr lang="tr-TR" sz="2800" b="1" dirty="0" smtClean="0">
                <a:solidFill>
                  <a:prstClr val="black"/>
                </a:solidFill>
              </a:rPr>
              <a:t>Prof.Dr.Mevlüt KAYA</a:t>
            </a:r>
            <a:endParaRPr lang="tr-TR" sz="2800" b="1" dirty="0">
              <a:solidFill>
                <a:prstClr val="black"/>
              </a:solidFill>
            </a:endParaRPr>
          </a:p>
        </p:txBody>
      </p:sp>
      <p:pic>
        <p:nvPicPr>
          <p:cNvPr id="5" name="Resim 4"/>
          <p:cNvPicPr>
            <a:picLocks noChangeAspect="1"/>
          </p:cNvPicPr>
          <p:nvPr/>
        </p:nvPicPr>
        <p:blipFill>
          <a:blip r:embed="rId2"/>
          <a:stretch>
            <a:fillRect/>
          </a:stretch>
        </p:blipFill>
        <p:spPr>
          <a:xfrm>
            <a:off x="6948264" y="2134369"/>
            <a:ext cx="2320516" cy="1858562"/>
          </a:xfrm>
          <a:prstGeom prst="rect">
            <a:avLst/>
          </a:prstGeom>
        </p:spPr>
      </p:pic>
      <p:pic>
        <p:nvPicPr>
          <p:cNvPr id="6" name="Resim 5"/>
          <p:cNvPicPr>
            <a:picLocks noChangeAspect="1"/>
          </p:cNvPicPr>
          <p:nvPr/>
        </p:nvPicPr>
        <p:blipFill>
          <a:blip r:embed="rId3"/>
          <a:stretch>
            <a:fillRect/>
          </a:stretch>
        </p:blipFill>
        <p:spPr>
          <a:xfrm>
            <a:off x="10964" y="2006216"/>
            <a:ext cx="2088232" cy="2114868"/>
          </a:xfrm>
          <a:prstGeom prst="rect">
            <a:avLst/>
          </a:prstGeom>
        </p:spPr>
      </p:pic>
    </p:spTree>
    <p:extLst>
      <p:ext uri="{BB962C8B-B14F-4D97-AF65-F5344CB8AC3E}">
        <p14:creationId xmlns:p14="http://schemas.microsoft.com/office/powerpoint/2010/main" val="42081010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2200" b="1" dirty="0">
                <a:ln>
                  <a:noFill/>
                </a:ln>
                <a:solidFill>
                  <a:prstClr val="black"/>
                </a:solidFill>
                <a:effectLst/>
                <a:latin typeface="Franklin Gothic Book"/>
                <a:ea typeface="+mn-ea"/>
                <a:cs typeface="+mn-cs"/>
              </a:rPr>
              <a:t>YEDİNCİ BÖLÜM</a:t>
            </a:r>
            <a:br>
              <a:rPr lang="tr-TR" sz="2200" b="1" dirty="0">
                <a:ln>
                  <a:noFill/>
                </a:ln>
                <a:solidFill>
                  <a:prstClr val="black"/>
                </a:solidFill>
                <a:effectLst/>
                <a:latin typeface="Franklin Gothic Book"/>
                <a:ea typeface="+mn-ea"/>
                <a:cs typeface="+mn-cs"/>
              </a:rPr>
            </a:br>
            <a:r>
              <a:rPr lang="tr-TR" sz="2200" b="1" dirty="0">
                <a:ln>
                  <a:noFill/>
                </a:ln>
                <a:solidFill>
                  <a:prstClr val="black"/>
                </a:solidFill>
                <a:effectLst/>
                <a:latin typeface="Franklin Gothic Book"/>
                <a:ea typeface="+mn-ea"/>
                <a:cs typeface="+mn-cs"/>
              </a:rPr>
              <a:t>Personelin Görev, Yetki ve Sorumlulukları</a:t>
            </a:r>
          </a:p>
        </p:txBody>
      </p:sp>
      <p:sp>
        <p:nvSpPr>
          <p:cNvPr id="3" name="İçerik Yer Tutucusu 2"/>
          <p:cNvSpPr>
            <a:spLocks noGrp="1"/>
          </p:cNvSpPr>
          <p:nvPr>
            <p:ph idx="1"/>
          </p:nvPr>
        </p:nvSpPr>
        <p:spPr>
          <a:xfrm>
            <a:off x="457200" y="1200150"/>
            <a:ext cx="8229600" cy="3943350"/>
          </a:xfrm>
        </p:spPr>
        <p:txBody>
          <a:bodyPr>
            <a:normAutofit fontScale="85000" lnSpcReduction="20000"/>
          </a:bodyPr>
          <a:lstStyle/>
          <a:p>
            <a:r>
              <a:rPr lang="tr-TR" dirty="0" smtClean="0">
                <a:solidFill>
                  <a:schemeClr val="tx1"/>
                </a:solidFill>
              </a:rPr>
              <a:t>Okul </a:t>
            </a:r>
            <a:r>
              <a:rPr lang="tr-TR" dirty="0">
                <a:solidFill>
                  <a:schemeClr val="tx1"/>
                </a:solidFill>
              </a:rPr>
              <a:t>müdürünün görev, yetki ve sorumluluğu</a:t>
            </a:r>
          </a:p>
          <a:p>
            <a:r>
              <a:rPr lang="tr-TR" dirty="0">
                <a:solidFill>
                  <a:schemeClr val="tx1"/>
                </a:solidFill>
              </a:rPr>
              <a:t>Müdür başyardımcısı</a:t>
            </a:r>
          </a:p>
          <a:p>
            <a:r>
              <a:rPr lang="tr-TR" dirty="0">
                <a:solidFill>
                  <a:schemeClr val="tx1"/>
                </a:solidFill>
              </a:rPr>
              <a:t>Müdür yardımcısı</a:t>
            </a:r>
          </a:p>
          <a:p>
            <a:r>
              <a:rPr lang="tr-TR" dirty="0">
                <a:solidFill>
                  <a:schemeClr val="tx1"/>
                </a:solidFill>
              </a:rPr>
              <a:t>Müdür yetkili öğretmen</a:t>
            </a:r>
          </a:p>
          <a:p>
            <a:r>
              <a:rPr lang="tr-TR" dirty="0">
                <a:solidFill>
                  <a:schemeClr val="tx1"/>
                </a:solidFill>
              </a:rPr>
              <a:t>Öğretmen</a:t>
            </a:r>
          </a:p>
          <a:p>
            <a:r>
              <a:rPr lang="tr-TR" dirty="0">
                <a:solidFill>
                  <a:schemeClr val="tx1"/>
                </a:solidFill>
              </a:rPr>
              <a:t>Müdür yardımcısı ve öğretmenlerin nöbet görevi</a:t>
            </a:r>
          </a:p>
          <a:p>
            <a:r>
              <a:rPr lang="tr-TR" dirty="0">
                <a:solidFill>
                  <a:schemeClr val="tx1"/>
                </a:solidFill>
              </a:rPr>
              <a:t>Destek eğitim personeli, uzman ve usta öğreticiler</a:t>
            </a:r>
          </a:p>
          <a:p>
            <a:r>
              <a:rPr lang="tr-TR" dirty="0">
                <a:solidFill>
                  <a:schemeClr val="tx1"/>
                </a:solidFill>
              </a:rPr>
              <a:t>Belletici ve nöbetçi belletici öğretmen görevlendirilmesi </a:t>
            </a:r>
          </a:p>
          <a:p>
            <a:r>
              <a:rPr lang="tr-TR" dirty="0">
                <a:solidFill>
                  <a:schemeClr val="tx1"/>
                </a:solidFill>
              </a:rPr>
              <a:t>Okul rehberlik öğretmeni</a:t>
            </a:r>
          </a:p>
          <a:p>
            <a:r>
              <a:rPr lang="tr-TR" dirty="0">
                <a:solidFill>
                  <a:schemeClr val="tx1"/>
                </a:solidFill>
              </a:rPr>
              <a:t>Şube rehber öğretmeni</a:t>
            </a:r>
          </a:p>
          <a:p>
            <a:r>
              <a:rPr lang="tr-TR" dirty="0">
                <a:solidFill>
                  <a:schemeClr val="tx1"/>
                </a:solidFill>
              </a:rPr>
              <a:t>Alan/bölüm </a:t>
            </a:r>
            <a:r>
              <a:rPr lang="tr-TR" dirty="0" smtClean="0">
                <a:solidFill>
                  <a:schemeClr val="tx1"/>
                </a:solidFill>
              </a:rPr>
              <a:t>şefi</a:t>
            </a:r>
          </a:p>
          <a:p>
            <a:r>
              <a:rPr lang="tr-TR" dirty="0">
                <a:solidFill>
                  <a:schemeClr val="tx1"/>
                </a:solidFill>
                <a:latin typeface="Calibri"/>
                <a:ea typeface="Times New Roman"/>
              </a:rPr>
              <a:t>Diğer personel</a:t>
            </a:r>
            <a:endParaRPr lang="tr-TR" dirty="0">
              <a:solidFill>
                <a:schemeClr val="tx1"/>
              </a:solidFill>
            </a:endParaRPr>
          </a:p>
          <a:p>
            <a:endParaRPr lang="tr-TR" dirty="0"/>
          </a:p>
        </p:txBody>
      </p:sp>
    </p:spTree>
    <p:extLst>
      <p:ext uri="{BB962C8B-B14F-4D97-AF65-F5344CB8AC3E}">
        <p14:creationId xmlns:p14="http://schemas.microsoft.com/office/powerpoint/2010/main" val="344967763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95486"/>
            <a:ext cx="8784976" cy="3785652"/>
          </a:xfrm>
          <a:prstGeom prst="rect">
            <a:avLst/>
          </a:prstGeom>
        </p:spPr>
        <p:txBody>
          <a:bodyPr wrap="square">
            <a:spAutoFit/>
          </a:bodyPr>
          <a:lstStyle/>
          <a:p>
            <a:pPr lvl="0"/>
            <a:r>
              <a:rPr lang="tr-TR" sz="2000" b="1" dirty="0">
                <a:solidFill>
                  <a:srgbClr val="FFFF00"/>
                </a:solidFill>
              </a:rPr>
              <a:t>Naklen gelenlerin dönem puanı </a:t>
            </a:r>
            <a:endParaRPr lang="tr-TR" sz="2000" dirty="0">
              <a:solidFill>
                <a:srgbClr val="FFFF00"/>
              </a:solidFill>
            </a:endParaRPr>
          </a:p>
          <a:p>
            <a:pPr>
              <a:spcBef>
                <a:spcPts val="1200"/>
              </a:spcBef>
            </a:pPr>
            <a:r>
              <a:rPr lang="tr-TR" dirty="0" smtClean="0"/>
              <a:t>b</a:t>
            </a:r>
            <a:r>
              <a:rPr lang="tr-TR" dirty="0"/>
              <a:t>) Önceki okulunda aldığı dersten/derslerden bazılarının yeni okulunda okutulmaması veya haftalık ders saatlerinin farklı olması hâlinde; </a:t>
            </a:r>
            <a:endParaRPr lang="tr-TR" dirty="0" smtClean="0"/>
          </a:p>
          <a:p>
            <a:pPr>
              <a:spcBef>
                <a:spcPts val="1200"/>
              </a:spcBef>
            </a:pPr>
            <a:r>
              <a:rPr lang="tr-TR" dirty="0" smtClean="0"/>
              <a:t>1) Önceki </a:t>
            </a:r>
            <a:r>
              <a:rPr lang="tr-TR" dirty="0"/>
              <a:t>okulunda dönem puanı oluşacak kadar puan alınmış ise o derslere ait dönem puanları, mevcut puanlarına göre yeni okul yönetimince tespit edilir. </a:t>
            </a:r>
            <a:endParaRPr lang="tr-TR" dirty="0" smtClean="0"/>
          </a:p>
          <a:p>
            <a:pPr>
              <a:spcBef>
                <a:spcPts val="1200"/>
              </a:spcBef>
            </a:pPr>
            <a:r>
              <a:rPr lang="tr-TR" dirty="0" smtClean="0"/>
              <a:t>2</a:t>
            </a:r>
            <a:r>
              <a:rPr lang="tr-TR" dirty="0"/>
              <a:t>) Önceki okulunda dönem puanı verilebilecek kadar puan alınmamış ise öğrenci yeni okulunda öğretime açılmış olan dersi/dersleri alır. Bu derslerden alınan puanlara göre dönem puanı tespit edilir. </a:t>
            </a:r>
            <a:endParaRPr lang="tr-TR" dirty="0" smtClean="0"/>
          </a:p>
          <a:p>
            <a:pPr>
              <a:spcBef>
                <a:spcPts val="1200"/>
              </a:spcBef>
            </a:pPr>
            <a:r>
              <a:rPr lang="tr-TR" dirty="0" smtClean="0"/>
              <a:t>3</a:t>
            </a:r>
            <a:r>
              <a:rPr lang="tr-TR" dirty="0"/>
              <a:t>) Haftalık ders saatlerinin farklı olması hâlinde eksik olan haftalık ders saati sayısı kadar yeni okulundan ders/dersler seçtirilir ve dönem puanının tespitinde bu dersin/derslerin puanları esas alınır. </a:t>
            </a:r>
          </a:p>
        </p:txBody>
      </p:sp>
    </p:spTree>
    <p:extLst>
      <p:ext uri="{BB962C8B-B14F-4D97-AF65-F5344CB8AC3E}">
        <p14:creationId xmlns:p14="http://schemas.microsoft.com/office/powerpoint/2010/main" val="169856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6602" y="627534"/>
            <a:ext cx="8640960" cy="3631763"/>
          </a:xfrm>
          <a:prstGeom prst="rect">
            <a:avLst/>
          </a:prstGeom>
        </p:spPr>
        <p:txBody>
          <a:bodyPr wrap="square">
            <a:spAutoFit/>
          </a:bodyPr>
          <a:lstStyle/>
          <a:p>
            <a:pPr lvl="0">
              <a:spcBef>
                <a:spcPts val="1200"/>
              </a:spcBef>
            </a:pPr>
            <a:r>
              <a:rPr lang="tr-TR" sz="2000" b="1" dirty="0">
                <a:solidFill>
                  <a:srgbClr val="FFFF00"/>
                </a:solidFill>
              </a:rPr>
              <a:t>Naklen gelenlerin dönem puanı </a:t>
            </a:r>
            <a:endParaRPr lang="tr-TR" sz="2000" dirty="0">
              <a:solidFill>
                <a:srgbClr val="FFFF00"/>
              </a:solidFill>
            </a:endParaRPr>
          </a:p>
          <a:p>
            <a:pPr>
              <a:spcBef>
                <a:spcPts val="1200"/>
              </a:spcBef>
            </a:pPr>
            <a:r>
              <a:rPr lang="tr-TR" dirty="0" smtClean="0"/>
              <a:t>c</a:t>
            </a:r>
            <a:r>
              <a:rPr lang="tr-TR" dirty="0"/>
              <a:t>) Öğrencinin daha önce okuduğu seçmeli bir dersin yeni okulunda daha üst sınıfta okutulması hâlinde, daha önce okunmuş olan ders yerine, haftalık ders saati aynı olan başka bir seçmeli ders alması sağlanır. </a:t>
            </a:r>
            <a:endParaRPr lang="tr-TR" dirty="0" smtClean="0"/>
          </a:p>
          <a:p>
            <a:pPr>
              <a:spcBef>
                <a:spcPts val="1200"/>
              </a:spcBef>
            </a:pPr>
            <a:r>
              <a:rPr lang="tr-TR" dirty="0" smtClean="0"/>
              <a:t>ç</a:t>
            </a:r>
            <a:r>
              <a:rPr lang="tr-TR" dirty="0"/>
              <a:t>) İki dönem puanı alınabilecek kadar süre bulunması hâlinde hazırlık sınıfı bulunan okulların hazırlık sınıflarından hazırlık sınıfı bulunmayan okulların 9 uncu sınıflarına nakil veya geçiş yapan öğrencilerin dönem puanları, bu madde hükümlerine göre belirlenir. </a:t>
            </a:r>
            <a:endParaRPr lang="tr-TR" dirty="0" smtClean="0"/>
          </a:p>
          <a:p>
            <a:pPr>
              <a:spcBef>
                <a:spcPts val="1200"/>
              </a:spcBef>
            </a:pPr>
            <a:r>
              <a:rPr lang="tr-TR" dirty="0" smtClean="0"/>
              <a:t>(</a:t>
            </a:r>
            <a:r>
              <a:rPr lang="tr-TR" dirty="0"/>
              <a:t>3) Okulların her birinin kendi arasında veya okullar arasında birinci dönem sonunda her sınıf seviyesinde alan/dal değişikliği de yapılarak nakil geçişi yapılan öğrencilerin ikinci dönem puanı yılsonu puanı olarak </a:t>
            </a:r>
            <a:r>
              <a:rPr lang="tr-TR" dirty="0" smtClean="0"/>
              <a:t>değerlendirilir.</a:t>
            </a:r>
            <a:endParaRPr lang="tr-TR" dirty="0"/>
          </a:p>
        </p:txBody>
      </p:sp>
      <p:sp>
        <p:nvSpPr>
          <p:cNvPr id="3" name="Dikdörtgen 2"/>
          <p:cNvSpPr/>
          <p:nvPr/>
        </p:nvSpPr>
        <p:spPr>
          <a:xfrm>
            <a:off x="249676" y="3003798"/>
            <a:ext cx="8714812" cy="400110"/>
          </a:xfrm>
          <a:prstGeom prst="rect">
            <a:avLst/>
          </a:prstGeom>
        </p:spPr>
        <p:txBody>
          <a:bodyPr wrap="square">
            <a:spAutoFit/>
          </a:bodyPr>
          <a:lstStyle/>
          <a:p>
            <a:r>
              <a:rPr lang="tr-TR" sz="2000" dirty="0" smtClean="0"/>
              <a:t>. </a:t>
            </a:r>
            <a:endParaRPr lang="tr-TR" sz="2000" dirty="0"/>
          </a:p>
        </p:txBody>
      </p:sp>
    </p:spTree>
    <p:extLst>
      <p:ext uri="{BB962C8B-B14F-4D97-AF65-F5344CB8AC3E}">
        <p14:creationId xmlns:p14="http://schemas.microsoft.com/office/powerpoint/2010/main" val="191209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01216" y="843558"/>
            <a:ext cx="8712968" cy="2954655"/>
          </a:xfrm>
          <a:prstGeom prst="rect">
            <a:avLst/>
          </a:prstGeom>
        </p:spPr>
        <p:txBody>
          <a:bodyPr wrap="square">
            <a:spAutoFit/>
          </a:bodyPr>
          <a:lstStyle/>
          <a:p>
            <a:pPr>
              <a:spcBef>
                <a:spcPts val="1200"/>
              </a:spcBef>
            </a:pPr>
            <a:r>
              <a:rPr lang="tr-TR" sz="2000" b="1" dirty="0">
                <a:solidFill>
                  <a:srgbClr val="FFFF00"/>
                </a:solidFill>
              </a:rPr>
              <a:t>Bir dersin yılsonu puanı </a:t>
            </a:r>
            <a:endParaRPr lang="tr-TR" sz="2000" dirty="0">
              <a:solidFill>
                <a:srgbClr val="FFFF00"/>
              </a:solidFill>
            </a:endParaRPr>
          </a:p>
          <a:p>
            <a:pPr>
              <a:spcBef>
                <a:spcPts val="1200"/>
              </a:spcBef>
            </a:pPr>
            <a:r>
              <a:rPr lang="tr-TR" b="1" dirty="0"/>
              <a:t>MADDE 53</a:t>
            </a:r>
            <a:r>
              <a:rPr lang="tr-TR" dirty="0"/>
              <a:t>- (1) Bir dersin yılsonu puanı; </a:t>
            </a:r>
            <a:endParaRPr lang="tr-TR" dirty="0" smtClean="0"/>
          </a:p>
          <a:p>
            <a:pPr marL="265113" indent="-265113">
              <a:spcBef>
                <a:spcPts val="1200"/>
              </a:spcBef>
              <a:buAutoNum type="alphaLcParenR"/>
            </a:pPr>
            <a:r>
              <a:rPr lang="tr-TR" dirty="0" smtClean="0"/>
              <a:t>Birinci </a:t>
            </a:r>
            <a:r>
              <a:rPr lang="tr-TR" dirty="0"/>
              <a:t>ve ikinci dönem puanlarının aritmetik ortalamasıdır. </a:t>
            </a:r>
            <a:endParaRPr lang="tr-TR" dirty="0" smtClean="0"/>
          </a:p>
          <a:p>
            <a:pPr marL="265113" indent="-265113">
              <a:spcBef>
                <a:spcPts val="1200"/>
              </a:spcBef>
            </a:pPr>
            <a:r>
              <a:rPr lang="tr-TR" dirty="0" smtClean="0"/>
              <a:t>b)   </a:t>
            </a:r>
            <a:r>
              <a:rPr lang="tr-TR" dirty="0"/>
              <a:t>Bir dönem puanının bulunmaması hâlinde dönem puanı ile telafi programı sonunda belirlenen puanın aritmetik ortalaması; iki dönem puanının bulunmaması hâlinde ise telafi programı sonunda belirlenen puandır. </a:t>
            </a:r>
            <a:endParaRPr lang="tr-TR" dirty="0" smtClean="0"/>
          </a:p>
          <a:p>
            <a:pPr marL="265113" indent="-265113">
              <a:spcBef>
                <a:spcPts val="1200"/>
              </a:spcBef>
            </a:pPr>
            <a:r>
              <a:rPr lang="tr-TR" dirty="0" smtClean="0"/>
              <a:t>c</a:t>
            </a:r>
            <a:r>
              <a:rPr lang="tr-TR" dirty="0"/>
              <a:t>) </a:t>
            </a:r>
            <a:r>
              <a:rPr lang="tr-TR" dirty="0" smtClean="0"/>
              <a:t>  İşletmelerde </a:t>
            </a:r>
            <a:r>
              <a:rPr lang="tr-TR" dirty="0"/>
              <a:t>beceri eğitiminde birinci ve ikinci dönem puanlarının aritmetik ortalaması ile yılsonu beceri sınavı puanının aritmetik ortalamasıdır. </a:t>
            </a:r>
          </a:p>
        </p:txBody>
      </p:sp>
    </p:spTree>
    <p:extLst>
      <p:ext uri="{BB962C8B-B14F-4D97-AF65-F5344CB8AC3E}">
        <p14:creationId xmlns:p14="http://schemas.microsoft.com/office/powerpoint/2010/main" val="362687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83518"/>
            <a:ext cx="8280920" cy="3508653"/>
          </a:xfrm>
          <a:prstGeom prst="rect">
            <a:avLst/>
          </a:prstGeom>
        </p:spPr>
        <p:txBody>
          <a:bodyPr wrap="square">
            <a:spAutoFit/>
          </a:bodyPr>
          <a:lstStyle/>
          <a:p>
            <a:pPr>
              <a:spcBef>
                <a:spcPts val="1200"/>
              </a:spcBef>
            </a:pPr>
            <a:r>
              <a:rPr lang="tr-TR" sz="2000" b="1" dirty="0" smtClean="0">
                <a:solidFill>
                  <a:srgbClr val="FFFF00"/>
                </a:solidFill>
              </a:rPr>
              <a:t>Bir </a:t>
            </a:r>
            <a:r>
              <a:rPr lang="tr-TR" sz="2000" b="1" dirty="0">
                <a:solidFill>
                  <a:srgbClr val="FFFF00"/>
                </a:solidFill>
              </a:rPr>
              <a:t>dersin yılsonu puanı </a:t>
            </a:r>
            <a:endParaRPr lang="tr-TR" sz="2000" dirty="0">
              <a:solidFill>
                <a:srgbClr val="FFFF00"/>
              </a:solidFill>
            </a:endParaRPr>
          </a:p>
          <a:p>
            <a:pPr marL="265113" indent="-265113">
              <a:spcBef>
                <a:spcPts val="1200"/>
              </a:spcBef>
              <a:tabLst>
                <a:tab pos="265113" algn="l"/>
              </a:tabLst>
            </a:pPr>
            <a:r>
              <a:rPr lang="tr-TR" dirty="0" smtClean="0"/>
              <a:t>ç</a:t>
            </a:r>
            <a:r>
              <a:rPr lang="tr-TR" dirty="0"/>
              <a:t>) Naklen gelen öğrencilerin, önceki okulunda aldığı derslerle yeni okulundaki dersler ve/veya ders saatleri farklı olduğunda: </a:t>
            </a:r>
            <a:endParaRPr lang="tr-TR" dirty="0" smtClean="0"/>
          </a:p>
          <a:p>
            <a:pPr marL="542925" indent="-180975">
              <a:spcBef>
                <a:spcPts val="1200"/>
              </a:spcBef>
              <a:tabLst>
                <a:tab pos="542925" algn="l"/>
              </a:tabLst>
            </a:pPr>
            <a:r>
              <a:rPr lang="tr-TR" dirty="0" smtClean="0"/>
              <a:t>1)  Bir </a:t>
            </a:r>
            <a:r>
              <a:rPr lang="tr-TR" dirty="0"/>
              <a:t>dönem puanı alabilecek kadar süre bulunması durumunda yeni dersten alınan ikinci dönem puanıdır. </a:t>
            </a:r>
            <a:endParaRPr lang="tr-TR" dirty="0" smtClean="0"/>
          </a:p>
          <a:p>
            <a:pPr marL="542925" indent="-180975">
              <a:spcBef>
                <a:spcPts val="1200"/>
              </a:spcBef>
              <a:tabLst>
                <a:tab pos="542925" algn="l"/>
              </a:tabLst>
            </a:pPr>
            <a:r>
              <a:rPr lang="tr-TR" dirty="0" smtClean="0"/>
              <a:t>2)  </a:t>
            </a:r>
            <a:r>
              <a:rPr lang="tr-TR" dirty="0"/>
              <a:t>Yeni alınan dersten bir dönem puanı alınabilecek kadar süre bulunmaması durumunda eski okulundaki dersin dönem puanlarının aritmetik ortalamasıdır. </a:t>
            </a:r>
            <a:endParaRPr lang="tr-TR" dirty="0" smtClean="0"/>
          </a:p>
          <a:p>
            <a:pPr marL="265113" indent="-265113">
              <a:spcBef>
                <a:spcPts val="1200"/>
              </a:spcBef>
              <a:tabLst>
                <a:tab pos="265113" algn="l"/>
              </a:tabLst>
            </a:pPr>
            <a:r>
              <a:rPr lang="tr-TR" dirty="0" smtClean="0"/>
              <a:t>d</a:t>
            </a:r>
            <a:r>
              <a:rPr lang="tr-TR" dirty="0"/>
              <a:t>) </a:t>
            </a:r>
            <a:r>
              <a:rPr lang="tr-TR" dirty="0" smtClean="0"/>
              <a:t> Sorumluluk </a:t>
            </a:r>
            <a:r>
              <a:rPr lang="tr-TR" dirty="0"/>
              <a:t>sınavına giren öğrencilerin yılsonu puanı, o dersin yılsonu puanı ile sorumluluk sınavından alınan puanın aritmetik ortalamasıdır. </a:t>
            </a:r>
          </a:p>
        </p:txBody>
      </p:sp>
    </p:spTree>
    <p:extLst>
      <p:ext uri="{BB962C8B-B14F-4D97-AF65-F5344CB8AC3E}">
        <p14:creationId xmlns:p14="http://schemas.microsoft.com/office/powerpoint/2010/main" val="170720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208280"/>
            <a:ext cx="8136904" cy="3139321"/>
          </a:xfrm>
          <a:prstGeom prst="rect">
            <a:avLst/>
          </a:prstGeom>
        </p:spPr>
        <p:txBody>
          <a:bodyPr wrap="square">
            <a:spAutoFit/>
          </a:bodyPr>
          <a:lstStyle/>
          <a:p>
            <a:endParaRPr lang="tr-TR" sz="2000" dirty="0" smtClean="0"/>
          </a:p>
          <a:p>
            <a:pPr lvl="0">
              <a:spcBef>
                <a:spcPts val="1200"/>
              </a:spcBef>
            </a:pPr>
            <a:r>
              <a:rPr lang="tr-TR" sz="2000" b="1" dirty="0">
                <a:solidFill>
                  <a:srgbClr val="FFFF00"/>
                </a:solidFill>
              </a:rPr>
              <a:t>Bir dersin yılsonu puanı </a:t>
            </a:r>
            <a:endParaRPr lang="tr-TR" sz="2000" dirty="0">
              <a:solidFill>
                <a:srgbClr val="FFFF00"/>
              </a:solidFill>
            </a:endParaRPr>
          </a:p>
          <a:p>
            <a:pPr>
              <a:spcBef>
                <a:spcPts val="1200"/>
              </a:spcBef>
            </a:pPr>
            <a:r>
              <a:rPr lang="tr-TR" dirty="0" smtClean="0"/>
              <a:t>e) Mesleki eğitim merkezlerinde kurum aynı olmakla birlikte işyeri değişikliği yapılması durumunda öğrencinin dönem puanının hesabında dönem içinde en fazla pratik eğitim aldığı işletmede ilgili usta öğretici/eğitici personelin vereceği puanlar dikkate alınır. </a:t>
            </a:r>
          </a:p>
          <a:p>
            <a:pPr>
              <a:spcBef>
                <a:spcPts val="1200"/>
              </a:spcBef>
            </a:pPr>
            <a:r>
              <a:rPr lang="tr-TR" dirty="0" smtClean="0"/>
              <a:t>(</a:t>
            </a:r>
            <a:r>
              <a:rPr lang="tr-TR" dirty="0"/>
              <a:t>2) Dönem puanlarının aritmetik ortalaması hesaplanırken bölme işlemi virgülden sonra iki basamak yürütülür. </a:t>
            </a:r>
          </a:p>
          <a:p>
            <a:endParaRPr lang="tr-TR" sz="2000" dirty="0"/>
          </a:p>
        </p:txBody>
      </p:sp>
    </p:spTree>
    <p:extLst>
      <p:ext uri="{BB962C8B-B14F-4D97-AF65-F5344CB8AC3E}">
        <p14:creationId xmlns:p14="http://schemas.microsoft.com/office/powerpoint/2010/main" val="3046545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1059582"/>
            <a:ext cx="8136904" cy="1538883"/>
          </a:xfrm>
          <a:prstGeom prst="rect">
            <a:avLst/>
          </a:prstGeom>
        </p:spPr>
        <p:txBody>
          <a:bodyPr wrap="square">
            <a:spAutoFit/>
          </a:bodyPr>
          <a:lstStyle/>
          <a:p>
            <a:pPr>
              <a:spcBef>
                <a:spcPts val="1200"/>
              </a:spcBef>
            </a:pPr>
            <a:r>
              <a:rPr lang="tr-TR" sz="2000" b="1" dirty="0">
                <a:solidFill>
                  <a:srgbClr val="FFFF00"/>
                </a:solidFill>
              </a:rPr>
              <a:t>Bir dersin ağırlığı ve ağırlıklı puanı </a:t>
            </a:r>
            <a:endParaRPr lang="tr-TR" sz="2000" dirty="0">
              <a:solidFill>
                <a:srgbClr val="FFFF00"/>
              </a:solidFill>
            </a:endParaRPr>
          </a:p>
          <a:p>
            <a:pPr>
              <a:spcBef>
                <a:spcPts val="1200"/>
              </a:spcBef>
            </a:pPr>
            <a:r>
              <a:rPr lang="tr-TR" b="1" dirty="0"/>
              <a:t>MADDE </a:t>
            </a:r>
            <a:r>
              <a:rPr lang="tr-TR" b="1" dirty="0" smtClean="0"/>
              <a:t>54</a:t>
            </a:r>
            <a:r>
              <a:rPr lang="tr-TR" dirty="0" smtClean="0"/>
              <a:t>- </a:t>
            </a:r>
            <a:r>
              <a:rPr lang="tr-TR" dirty="0"/>
              <a:t>(1) Bir dersin ağırlığı, o dersin haftalık ders saati sayısına eşittir. </a:t>
            </a:r>
          </a:p>
          <a:p>
            <a:pPr>
              <a:spcBef>
                <a:spcPts val="1200"/>
              </a:spcBef>
            </a:pPr>
            <a:r>
              <a:rPr lang="tr-TR" dirty="0"/>
              <a:t>(2) Bir dersin yılsonu puanıyla o dersin haftalık ders saati sayısının çarpımından elde edilen puan, o dersin ağırlıklı puanıdır. </a:t>
            </a:r>
          </a:p>
        </p:txBody>
      </p:sp>
    </p:spTree>
    <p:extLst>
      <p:ext uri="{BB962C8B-B14F-4D97-AF65-F5344CB8AC3E}">
        <p14:creationId xmlns:p14="http://schemas.microsoft.com/office/powerpoint/2010/main" val="277151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11510"/>
            <a:ext cx="8856984" cy="3631763"/>
          </a:xfrm>
          <a:prstGeom prst="rect">
            <a:avLst/>
          </a:prstGeom>
        </p:spPr>
        <p:txBody>
          <a:bodyPr wrap="square">
            <a:spAutoFit/>
          </a:bodyPr>
          <a:lstStyle/>
          <a:p>
            <a:r>
              <a:rPr lang="tr-TR" sz="2000" b="1" dirty="0">
                <a:solidFill>
                  <a:srgbClr val="FFFF00"/>
                </a:solidFill>
              </a:rPr>
              <a:t>Yılsonu başarı puanı </a:t>
            </a:r>
            <a:endParaRPr lang="tr-TR" sz="2000" dirty="0">
              <a:solidFill>
                <a:srgbClr val="FFFF00"/>
              </a:solidFill>
            </a:endParaRPr>
          </a:p>
          <a:p>
            <a:pPr>
              <a:spcBef>
                <a:spcPts val="1200"/>
              </a:spcBef>
            </a:pPr>
            <a:r>
              <a:rPr lang="tr-TR" b="1" dirty="0"/>
              <a:t>MADDE 55</a:t>
            </a:r>
            <a:r>
              <a:rPr lang="tr-TR" dirty="0"/>
              <a:t>- (1) </a:t>
            </a:r>
            <a:r>
              <a:rPr lang="tr-TR" dirty="0" smtClean="0"/>
              <a:t>Öğrencinin </a:t>
            </a:r>
            <a:r>
              <a:rPr lang="tr-TR" dirty="0"/>
              <a:t>yılsonu başarı puanı, derslerin ağırlıklı puanları toplamının bu derslerin haftalık ders saatleri toplamına bölümüyle elde edilen puandır. Naklen gelen öğrencilerin yılsonu başarı puanı hesaplanırken yeni oluşacak haftalık ders saati sayısı toplamı esas alınır. Yılsonu başarı puanı hesaplanırken bölme işlemi, virgülden sonra iki basamak yürütülür. </a:t>
            </a:r>
          </a:p>
          <a:p>
            <a:pPr>
              <a:spcBef>
                <a:spcPts val="1200"/>
              </a:spcBef>
            </a:pPr>
            <a:r>
              <a:rPr lang="tr-TR" dirty="0" smtClean="0"/>
              <a:t>(</a:t>
            </a:r>
            <a:r>
              <a:rPr lang="tr-TR" dirty="0"/>
              <a:t>2) Yılsonu başarı puanı, mezuniyet puanının hesaplanmasında esas alınır. </a:t>
            </a:r>
          </a:p>
          <a:p>
            <a:pPr>
              <a:spcBef>
                <a:spcPts val="1200"/>
              </a:spcBef>
            </a:pPr>
            <a:r>
              <a:rPr lang="tr-TR" dirty="0" smtClean="0"/>
              <a:t>(</a:t>
            </a:r>
            <a:r>
              <a:rPr lang="tr-TR" dirty="0"/>
              <a:t>3) </a:t>
            </a:r>
            <a:r>
              <a:rPr lang="tr-TR" dirty="0" smtClean="0"/>
              <a:t>Evde </a:t>
            </a:r>
            <a:r>
              <a:rPr lang="tr-TR" dirty="0"/>
              <a:t>veya hastanede eğitim hizmeti verilen öğrencilerin başarı durumlarının değerlendirilmesi, sorumlu olduğu eğitim programının uygulandığı okullardaki değerlendirme ölçütlerine göre yapılır. Okutulan derslerin puanları e-Okul sistemine işlenir. Öğrenci okutulmayan derslerden muaf tutulur. </a:t>
            </a:r>
          </a:p>
        </p:txBody>
      </p:sp>
    </p:spTree>
    <p:extLst>
      <p:ext uri="{BB962C8B-B14F-4D97-AF65-F5344CB8AC3E}">
        <p14:creationId xmlns:p14="http://schemas.microsoft.com/office/powerpoint/2010/main" val="29825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627534"/>
            <a:ext cx="8496944" cy="3323987"/>
          </a:xfrm>
          <a:prstGeom prst="rect">
            <a:avLst/>
          </a:prstGeom>
        </p:spPr>
        <p:txBody>
          <a:bodyPr wrap="square">
            <a:spAutoFit/>
          </a:bodyPr>
          <a:lstStyle/>
          <a:p>
            <a:pPr>
              <a:spcBef>
                <a:spcPts val="1200"/>
              </a:spcBef>
            </a:pPr>
            <a:r>
              <a:rPr lang="tr-TR" sz="2000" b="1" dirty="0">
                <a:solidFill>
                  <a:srgbClr val="FFFF00"/>
                </a:solidFill>
              </a:rPr>
              <a:t>Ders yılı sonunda herhangi bir dersten başarılı sayılma </a:t>
            </a:r>
            <a:endParaRPr lang="tr-TR" sz="2000" b="1" dirty="0" smtClean="0">
              <a:solidFill>
                <a:srgbClr val="FFFF00"/>
              </a:solidFill>
            </a:endParaRPr>
          </a:p>
          <a:p>
            <a:pPr>
              <a:spcBef>
                <a:spcPts val="1200"/>
              </a:spcBef>
            </a:pPr>
            <a:r>
              <a:rPr lang="tr-TR" sz="2000" b="1" dirty="0" smtClean="0"/>
              <a:t>MADDE </a:t>
            </a:r>
            <a:r>
              <a:rPr lang="tr-TR" sz="2000" b="1" dirty="0"/>
              <a:t>56</a:t>
            </a:r>
            <a:r>
              <a:rPr lang="tr-TR" sz="2000" dirty="0"/>
              <a:t>- (1) Öğrencinin, ders yılı sonunda herhangi bir dersten başarılı sayılabilmesi için; </a:t>
            </a:r>
          </a:p>
          <a:p>
            <a:pPr>
              <a:spcBef>
                <a:spcPts val="1200"/>
              </a:spcBef>
            </a:pPr>
            <a:r>
              <a:rPr lang="tr-TR" sz="2000" dirty="0" smtClean="0"/>
              <a:t>a</a:t>
            </a:r>
            <a:r>
              <a:rPr lang="tr-TR" sz="2000" dirty="0"/>
              <a:t>) İki dönem puanının aritmetik ortalamasının en az 50 veya birinci dönem puanı ne olursa olsun ikinci dönem puanının en az 70, </a:t>
            </a:r>
          </a:p>
          <a:p>
            <a:pPr>
              <a:spcBef>
                <a:spcPts val="1200"/>
              </a:spcBef>
            </a:pPr>
            <a:r>
              <a:rPr lang="tr-TR" sz="2000" dirty="0" smtClean="0"/>
              <a:t>b</a:t>
            </a:r>
            <a:r>
              <a:rPr lang="tr-TR" sz="2000" dirty="0"/>
              <a:t>) İşletmelerde beceri eğitimi gören öğrencilerin, beceri sınavı puanı en az 50 olmak kaydıyla birinci ve ikinci dönem puanları ile beceri sınav puanının aritmetik ortalamasının en az 50 veya beceri sınav puanının </a:t>
            </a:r>
            <a:r>
              <a:rPr lang="tr-TR" sz="2000" dirty="0" smtClean="0"/>
              <a:t>70 olması </a:t>
            </a:r>
            <a:r>
              <a:rPr lang="tr-TR" sz="2000" dirty="0"/>
              <a:t>gerekir. </a:t>
            </a:r>
          </a:p>
        </p:txBody>
      </p:sp>
    </p:spTree>
    <p:extLst>
      <p:ext uri="{BB962C8B-B14F-4D97-AF65-F5344CB8AC3E}">
        <p14:creationId xmlns:p14="http://schemas.microsoft.com/office/powerpoint/2010/main" val="30616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17115"/>
            <a:ext cx="8568952" cy="3385542"/>
          </a:xfrm>
          <a:prstGeom prst="rect">
            <a:avLst/>
          </a:prstGeom>
        </p:spPr>
        <p:txBody>
          <a:bodyPr wrap="square">
            <a:spAutoFit/>
          </a:bodyPr>
          <a:lstStyle/>
          <a:p>
            <a:pPr>
              <a:spcBef>
                <a:spcPts val="1200"/>
              </a:spcBef>
            </a:pPr>
            <a:r>
              <a:rPr lang="tr-TR" sz="2000" b="1" dirty="0">
                <a:solidFill>
                  <a:srgbClr val="FFFF00"/>
                </a:solidFill>
              </a:rPr>
              <a:t>Doğrudan sınıf geçme </a:t>
            </a:r>
            <a:endParaRPr lang="tr-TR" sz="2000" dirty="0">
              <a:solidFill>
                <a:srgbClr val="FFFF00"/>
              </a:solidFill>
            </a:endParaRPr>
          </a:p>
          <a:p>
            <a:pPr>
              <a:spcBef>
                <a:spcPts val="1200"/>
              </a:spcBef>
            </a:pPr>
            <a:r>
              <a:rPr lang="tr-TR" b="1" dirty="0"/>
              <a:t>MADDE 57</a:t>
            </a:r>
            <a:r>
              <a:rPr lang="tr-TR" dirty="0"/>
              <a:t>- (1) </a:t>
            </a:r>
            <a:r>
              <a:rPr lang="tr-TR" dirty="0" smtClean="0"/>
              <a:t>Ders </a:t>
            </a:r>
            <a:r>
              <a:rPr lang="tr-TR" dirty="0"/>
              <a:t>yılı sonunda her bir dersten iki dönem puanı bulunmak kaydıyla; </a:t>
            </a:r>
          </a:p>
          <a:p>
            <a:pPr>
              <a:spcBef>
                <a:spcPts val="1200"/>
              </a:spcBef>
            </a:pPr>
            <a:r>
              <a:rPr lang="tr-TR" dirty="0" smtClean="0"/>
              <a:t>a</a:t>
            </a:r>
            <a:r>
              <a:rPr lang="tr-TR" dirty="0"/>
              <a:t>) Tüm derslerden başarılı olan, </a:t>
            </a:r>
          </a:p>
          <a:p>
            <a:pPr>
              <a:spcBef>
                <a:spcPts val="1200"/>
              </a:spcBef>
            </a:pPr>
            <a:r>
              <a:rPr lang="tr-TR" dirty="0" smtClean="0"/>
              <a:t>b</a:t>
            </a:r>
            <a:r>
              <a:rPr lang="tr-TR" dirty="0"/>
              <a:t>) Başarısız dersi/dersleri olanlardan, yılsonu başarı puanı en az 50 olan </a:t>
            </a:r>
          </a:p>
          <a:p>
            <a:pPr>
              <a:spcBef>
                <a:spcPts val="1200"/>
              </a:spcBef>
            </a:pPr>
            <a:r>
              <a:rPr lang="tr-TR" dirty="0"/>
              <a:t>öğrenciler doğrudan sınıf geçer. </a:t>
            </a:r>
          </a:p>
          <a:p>
            <a:pPr>
              <a:spcBef>
                <a:spcPts val="1200"/>
              </a:spcBef>
            </a:pPr>
            <a:r>
              <a:rPr lang="tr-TR" dirty="0" smtClean="0"/>
              <a:t>(</a:t>
            </a:r>
            <a:r>
              <a:rPr lang="tr-TR" dirty="0"/>
              <a:t>2) </a:t>
            </a:r>
            <a:r>
              <a:rPr lang="tr-TR" dirty="0" smtClean="0"/>
              <a:t>Birinci </a:t>
            </a:r>
            <a:r>
              <a:rPr lang="tr-TR" dirty="0"/>
              <a:t>fıkradaki şartları taşımakla birlikte yılsonu başarı puanıyla başarılı sayılamayacak derslerden başarısız olan öğrenciler, o dersten/derslerden sorumlu geçer. </a:t>
            </a:r>
          </a:p>
        </p:txBody>
      </p:sp>
    </p:spTree>
    <p:extLst>
      <p:ext uri="{BB962C8B-B14F-4D97-AF65-F5344CB8AC3E}">
        <p14:creationId xmlns:p14="http://schemas.microsoft.com/office/powerpoint/2010/main" val="3877533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68358" y="627534"/>
            <a:ext cx="8568952" cy="3200876"/>
          </a:xfrm>
          <a:prstGeom prst="rect">
            <a:avLst/>
          </a:prstGeom>
        </p:spPr>
        <p:txBody>
          <a:bodyPr wrap="square">
            <a:spAutoFit/>
          </a:bodyPr>
          <a:lstStyle/>
          <a:p>
            <a:pPr>
              <a:spcBef>
                <a:spcPts val="1200"/>
              </a:spcBef>
            </a:pPr>
            <a:r>
              <a:rPr lang="tr-TR" sz="2000" b="1" dirty="0">
                <a:solidFill>
                  <a:srgbClr val="FFFF00"/>
                </a:solidFill>
              </a:rPr>
              <a:t>Sorumlu olarak sınıf geçme ve sorumluluğun kalkması </a:t>
            </a:r>
            <a:endParaRPr lang="tr-TR" sz="2000" dirty="0">
              <a:solidFill>
                <a:srgbClr val="FFFF00"/>
              </a:solidFill>
            </a:endParaRPr>
          </a:p>
          <a:p>
            <a:pPr>
              <a:spcBef>
                <a:spcPts val="1200"/>
              </a:spcBef>
            </a:pPr>
            <a:r>
              <a:rPr lang="tr-TR" b="1" dirty="0"/>
              <a:t>MADDE 58</a:t>
            </a:r>
            <a:r>
              <a:rPr lang="tr-TR" dirty="0"/>
              <a:t>- (</a:t>
            </a:r>
            <a:r>
              <a:rPr lang="tr-TR" dirty="0" smtClean="0"/>
              <a:t>1)</a:t>
            </a:r>
            <a:r>
              <a:rPr lang="tr-TR" b="1" dirty="0"/>
              <a:t> </a:t>
            </a:r>
            <a:r>
              <a:rPr lang="tr-TR" dirty="0" smtClean="0"/>
              <a:t>Ders </a:t>
            </a:r>
            <a:r>
              <a:rPr lang="tr-TR" dirty="0"/>
              <a:t>yılı sonunda her bir dersten iki dönem puanı bulunmak kaydıyla doğrudan sınıfını geçemeyen öğrencilerden; bir sınıfta başarısız ders sayısı en fazla 3 ders olanlar sorumlu olarak sınıflarını geçer. Ancak alt sınıflar da dâhil toplam 6 dersten fazla başarısız dersi bulunanlar sınıf tekrar eder. Nakil ve geçişler nedeniyle ortaya çıkan sorumlu dersler bu sayıya dâhil edilmez. </a:t>
            </a:r>
          </a:p>
          <a:p>
            <a:pPr>
              <a:spcBef>
                <a:spcPts val="1200"/>
              </a:spcBef>
            </a:pPr>
            <a:r>
              <a:rPr lang="tr-TR" dirty="0" smtClean="0"/>
              <a:t>(</a:t>
            </a:r>
            <a:r>
              <a:rPr lang="tr-TR" dirty="0"/>
              <a:t>2</a:t>
            </a:r>
            <a:r>
              <a:rPr lang="tr-TR" dirty="0" smtClean="0"/>
              <a:t>) a</a:t>
            </a:r>
            <a:r>
              <a:rPr lang="tr-TR" dirty="0"/>
              <a:t>) Sorumluluk sınavları, ders yılı içerisinde yapılan yazılı ve/veya uygulamalı sınav esaslarına göre birinci dönemin ilk haftası ile ikinci dönemin ilk ve son haftaları içerisinde iki alan öğretmeni, bulunmaması hâlinde biri alan öğretmeni olmak üzere iki öğretmen tarafından yapılır. </a:t>
            </a:r>
          </a:p>
        </p:txBody>
      </p:sp>
    </p:spTree>
    <p:extLst>
      <p:ext uri="{BB962C8B-B14F-4D97-AF65-F5344CB8AC3E}">
        <p14:creationId xmlns:p14="http://schemas.microsoft.com/office/powerpoint/2010/main" val="298885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2000" b="1" dirty="0">
                <a:ln>
                  <a:noFill/>
                </a:ln>
                <a:solidFill>
                  <a:prstClr val="black"/>
                </a:solidFill>
                <a:effectLst/>
                <a:latin typeface="Franklin Gothic Book"/>
                <a:ea typeface="+mn-ea"/>
                <a:cs typeface="+mn-cs"/>
              </a:rPr>
              <a:t>SEKİZİNCİ BÖLÜM</a:t>
            </a:r>
            <a:br>
              <a:rPr lang="tr-TR" sz="2000" b="1" dirty="0">
                <a:ln>
                  <a:noFill/>
                </a:ln>
                <a:solidFill>
                  <a:prstClr val="black"/>
                </a:solidFill>
                <a:effectLst/>
                <a:latin typeface="Franklin Gothic Book"/>
                <a:ea typeface="+mn-ea"/>
                <a:cs typeface="+mn-cs"/>
              </a:rPr>
            </a:br>
            <a:r>
              <a:rPr lang="tr-TR" sz="2000" b="1" dirty="0">
                <a:ln>
                  <a:noFill/>
                </a:ln>
                <a:solidFill>
                  <a:prstClr val="black"/>
                </a:solidFill>
                <a:effectLst/>
                <a:latin typeface="Franklin Gothic Book"/>
                <a:ea typeface="+mn-ea"/>
                <a:cs typeface="+mn-cs"/>
              </a:rPr>
              <a:t>Öğrenci Davranışlarının Değerlendirilmesi</a:t>
            </a:r>
          </a:p>
        </p:txBody>
      </p:sp>
      <p:sp>
        <p:nvSpPr>
          <p:cNvPr id="3" name="İçerik Yer Tutucusu 2"/>
          <p:cNvSpPr>
            <a:spLocks noGrp="1"/>
          </p:cNvSpPr>
          <p:nvPr>
            <p:ph idx="1"/>
          </p:nvPr>
        </p:nvSpPr>
        <p:spPr>
          <a:xfrm>
            <a:off x="457200" y="1200150"/>
            <a:ext cx="8229600" cy="3943350"/>
          </a:xfrm>
        </p:spPr>
        <p:txBody>
          <a:bodyPr>
            <a:normAutofit fontScale="70000" lnSpcReduction="20000"/>
          </a:bodyPr>
          <a:lstStyle/>
          <a:p>
            <a:r>
              <a:rPr lang="tr-TR" dirty="0" smtClean="0">
                <a:solidFill>
                  <a:schemeClr val="tx1"/>
                </a:solidFill>
              </a:rPr>
              <a:t>Ödüllendirme</a:t>
            </a:r>
            <a:endParaRPr lang="tr-TR" dirty="0">
              <a:solidFill>
                <a:schemeClr val="tx1"/>
              </a:solidFill>
            </a:endParaRPr>
          </a:p>
          <a:p>
            <a:r>
              <a:rPr lang="tr-TR" dirty="0">
                <a:solidFill>
                  <a:schemeClr val="tx1"/>
                </a:solidFill>
              </a:rPr>
              <a:t>Öğrencilerden beklenen davranışlar</a:t>
            </a:r>
          </a:p>
          <a:p>
            <a:r>
              <a:rPr lang="tr-TR" dirty="0">
                <a:solidFill>
                  <a:schemeClr val="tx1"/>
                </a:solidFill>
              </a:rPr>
              <a:t>Ödüller ve ödüllerin verilmesi</a:t>
            </a:r>
          </a:p>
          <a:p>
            <a:r>
              <a:rPr lang="tr-TR" dirty="0">
                <a:solidFill>
                  <a:schemeClr val="tx1"/>
                </a:solidFill>
              </a:rPr>
              <a:t>Öğrencilerin olumsuz davranışları ve uygulanacak yaptırımlar</a:t>
            </a:r>
          </a:p>
          <a:p>
            <a:r>
              <a:rPr lang="tr-TR" dirty="0">
                <a:solidFill>
                  <a:schemeClr val="tx1"/>
                </a:solidFill>
              </a:rPr>
              <a:t>Yaptırım gerektiren davranışlar</a:t>
            </a:r>
          </a:p>
          <a:p>
            <a:r>
              <a:rPr lang="tr-TR" dirty="0">
                <a:solidFill>
                  <a:schemeClr val="tx1"/>
                </a:solidFill>
              </a:rPr>
              <a:t>Yaptırım takdirinde dikkat edilecek hususlar</a:t>
            </a:r>
          </a:p>
          <a:p>
            <a:r>
              <a:rPr lang="tr-TR" dirty="0">
                <a:solidFill>
                  <a:schemeClr val="tx1"/>
                </a:solidFill>
              </a:rPr>
              <a:t>Öğrenci davranışlarını değerlendirme kurulu</a:t>
            </a:r>
          </a:p>
          <a:p>
            <a:r>
              <a:rPr lang="tr-TR" dirty="0">
                <a:solidFill>
                  <a:schemeClr val="tx1"/>
                </a:solidFill>
              </a:rPr>
              <a:t>Öğrenci davranışlarını değerlendirme kurulunun görevleri</a:t>
            </a:r>
          </a:p>
          <a:p>
            <a:r>
              <a:rPr lang="tr-TR" dirty="0">
                <a:solidFill>
                  <a:schemeClr val="tx1"/>
                </a:solidFill>
              </a:rPr>
              <a:t>Öğrenci davranışlarını değerlendirme kurulunun çalışması</a:t>
            </a:r>
          </a:p>
          <a:p>
            <a:r>
              <a:rPr lang="tr-TR" dirty="0">
                <a:solidFill>
                  <a:schemeClr val="tx1"/>
                </a:solidFill>
              </a:rPr>
              <a:t>İfadelerin alınması,  kanıtların toplanması ve kararların yazılması</a:t>
            </a:r>
          </a:p>
          <a:p>
            <a:r>
              <a:rPr lang="tr-TR" dirty="0">
                <a:solidFill>
                  <a:schemeClr val="tx1"/>
                </a:solidFill>
              </a:rPr>
              <a:t>İlçe öğrenci davranışlarını değerlendirme kuruluna gönderme</a:t>
            </a:r>
          </a:p>
          <a:p>
            <a:r>
              <a:rPr lang="tr-TR" dirty="0">
                <a:solidFill>
                  <a:schemeClr val="tx1"/>
                </a:solidFill>
              </a:rPr>
              <a:t>Kararların uygulanması, dosyalara işlenmesi ve silinmesi</a:t>
            </a:r>
          </a:p>
          <a:p>
            <a:r>
              <a:rPr lang="tr-TR" dirty="0">
                <a:solidFill>
                  <a:schemeClr val="tx1"/>
                </a:solidFill>
              </a:rPr>
              <a:t>İlçe öğrenci davranışlarını değerlendirme kurulunun kuruluşu</a:t>
            </a:r>
          </a:p>
          <a:p>
            <a:r>
              <a:rPr lang="tr-TR" dirty="0">
                <a:solidFill>
                  <a:schemeClr val="tx1"/>
                </a:solidFill>
              </a:rPr>
              <a:t>İlçe öğrenci davranışlarını değerlendirme kurulunun görevleri</a:t>
            </a:r>
          </a:p>
          <a:p>
            <a:r>
              <a:rPr lang="tr-TR" dirty="0">
                <a:solidFill>
                  <a:schemeClr val="tx1"/>
                </a:solidFill>
              </a:rPr>
              <a:t>Zararın ödetilmesi</a:t>
            </a:r>
          </a:p>
          <a:p>
            <a:endParaRPr lang="tr-TR" dirty="0"/>
          </a:p>
        </p:txBody>
      </p:sp>
    </p:spTree>
    <p:extLst>
      <p:ext uri="{BB962C8B-B14F-4D97-AF65-F5344CB8AC3E}">
        <p14:creationId xmlns:p14="http://schemas.microsoft.com/office/powerpoint/2010/main" val="416428528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11510"/>
            <a:ext cx="8640960" cy="3939540"/>
          </a:xfrm>
          <a:prstGeom prst="rect">
            <a:avLst/>
          </a:prstGeom>
        </p:spPr>
        <p:txBody>
          <a:bodyPr wrap="square">
            <a:spAutoFit/>
          </a:bodyPr>
          <a:lstStyle/>
          <a:p>
            <a:pPr lvl="0">
              <a:spcBef>
                <a:spcPts val="1200"/>
              </a:spcBef>
            </a:pPr>
            <a:r>
              <a:rPr lang="tr-TR" sz="2000" b="1" dirty="0">
                <a:solidFill>
                  <a:srgbClr val="FFFF00"/>
                </a:solidFill>
              </a:rPr>
              <a:t>Sorumlu olarak sınıf geçme ve sorumluluğun kalkması </a:t>
            </a:r>
            <a:endParaRPr lang="tr-TR" sz="2000" dirty="0">
              <a:solidFill>
                <a:srgbClr val="FFFF00"/>
              </a:solidFill>
            </a:endParaRPr>
          </a:p>
          <a:p>
            <a:pPr>
              <a:spcBef>
                <a:spcPts val="1200"/>
              </a:spcBef>
            </a:pPr>
            <a:r>
              <a:rPr lang="tr-TR" sz="2000" dirty="0" smtClean="0"/>
              <a:t>b</a:t>
            </a:r>
            <a:r>
              <a:rPr lang="tr-TR" sz="2000" dirty="0"/>
              <a:t>) Sınava girecek öğrenci sayısının otuzu aşması ve/veya birden fazla salonda sınav yapılması hâlinde her sınav salonu için ayrıca bir gözcü öğretmen daha görevlendirilir. </a:t>
            </a:r>
            <a:endParaRPr lang="tr-TR" sz="2000" dirty="0" smtClean="0"/>
          </a:p>
          <a:p>
            <a:pPr>
              <a:spcBef>
                <a:spcPts val="1200"/>
              </a:spcBef>
            </a:pPr>
            <a:r>
              <a:rPr lang="tr-TR" sz="2000" dirty="0" smtClean="0"/>
              <a:t>c</a:t>
            </a:r>
            <a:r>
              <a:rPr lang="tr-TR" sz="2000" dirty="0"/>
              <a:t>) Farklı sınıflardaki aynı dersin öğrenci sayısının toplamda otuzu aşmaması hâlinde bu öğrencilerin sınavları birleştirilerek tek komisyon marifetiyle de yapılabilir. </a:t>
            </a:r>
            <a:endParaRPr lang="tr-TR" sz="2000" dirty="0" smtClean="0"/>
          </a:p>
          <a:p>
            <a:pPr>
              <a:spcBef>
                <a:spcPts val="1200"/>
              </a:spcBef>
            </a:pPr>
            <a:r>
              <a:rPr lang="tr-TR" sz="2000" dirty="0" smtClean="0"/>
              <a:t>ç</a:t>
            </a:r>
            <a:r>
              <a:rPr lang="tr-TR" sz="2000" dirty="0"/>
              <a:t>) Sınav tarihleri ve görevlendirilecek öğretmenler okul müdürlüğünce belirlenir. Bu sınavlar dersleri aksatmayacak şekilde hafta içerisinde yapılacak şekilde planlanır. Gerektiğinde cumartesi ve pazar günlerinde de yapılabilir. </a:t>
            </a:r>
          </a:p>
        </p:txBody>
      </p:sp>
    </p:spTree>
    <p:extLst>
      <p:ext uri="{BB962C8B-B14F-4D97-AF65-F5344CB8AC3E}">
        <p14:creationId xmlns:p14="http://schemas.microsoft.com/office/powerpoint/2010/main" val="420163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339502"/>
            <a:ext cx="8640960" cy="4062651"/>
          </a:xfrm>
          <a:prstGeom prst="rect">
            <a:avLst/>
          </a:prstGeom>
        </p:spPr>
        <p:txBody>
          <a:bodyPr wrap="square">
            <a:spAutoFit/>
          </a:bodyPr>
          <a:lstStyle/>
          <a:p>
            <a:pPr lvl="0">
              <a:spcBef>
                <a:spcPts val="1200"/>
              </a:spcBef>
            </a:pPr>
            <a:r>
              <a:rPr lang="tr-TR" sz="2000" b="1" dirty="0">
                <a:solidFill>
                  <a:srgbClr val="FFFF00"/>
                </a:solidFill>
              </a:rPr>
              <a:t>Sorumlu olarak sınıf geçme ve sorumluluğun kalkması </a:t>
            </a:r>
            <a:endParaRPr lang="tr-TR" sz="2000" dirty="0">
              <a:solidFill>
                <a:srgbClr val="FFFF00"/>
              </a:solidFill>
            </a:endParaRPr>
          </a:p>
          <a:p>
            <a:pPr>
              <a:spcBef>
                <a:spcPts val="1200"/>
              </a:spcBef>
            </a:pPr>
            <a:r>
              <a:rPr lang="tr-TR" dirty="0" smtClean="0"/>
              <a:t>(</a:t>
            </a:r>
            <a:r>
              <a:rPr lang="tr-TR" dirty="0"/>
              <a:t>3) Yılsonu beceri sınavında başarısız olan öğrencilerin bu derslere ait sorumluluk sınavları, iş dosyası dikkate alınmaksızın yazılı ve/veya uygulamalı sınav şeklinde yapılır. </a:t>
            </a:r>
            <a:r>
              <a:rPr lang="tr-TR" dirty="0" smtClean="0"/>
              <a:t>Kalfalık </a:t>
            </a:r>
            <a:r>
              <a:rPr lang="tr-TR" dirty="0"/>
              <a:t>sınavında başarısız olan öğrenciler ise ilk sorumluluk sınavı döneminde beceri sınavı esaslarına göre yeniden kalfalık sınavına alınır. </a:t>
            </a:r>
            <a:endParaRPr lang="tr-TR" dirty="0" smtClean="0"/>
          </a:p>
          <a:p>
            <a:pPr>
              <a:spcBef>
                <a:spcPts val="1200"/>
              </a:spcBef>
            </a:pPr>
            <a:r>
              <a:rPr lang="tr-TR" dirty="0" smtClean="0"/>
              <a:t>(</a:t>
            </a:r>
            <a:r>
              <a:rPr lang="tr-TR" dirty="0"/>
              <a:t>4) Bir dersin sorumluluğu, o dersin sorumluluk sınavında başarılı olunması hâlinde kalkar. </a:t>
            </a:r>
            <a:endParaRPr lang="tr-TR" dirty="0" smtClean="0"/>
          </a:p>
          <a:p>
            <a:pPr>
              <a:spcBef>
                <a:spcPts val="1200"/>
              </a:spcBef>
            </a:pPr>
            <a:r>
              <a:rPr lang="tr-TR" dirty="0" smtClean="0"/>
              <a:t>(</a:t>
            </a:r>
            <a:r>
              <a:rPr lang="tr-TR" dirty="0"/>
              <a:t>5) Sorumluluk sınavlarına itiraz edilmesi durumunda bu Yönetmeliğin 49 uncu madde hükümleri uygulanır. </a:t>
            </a:r>
            <a:endParaRPr lang="tr-TR" dirty="0" smtClean="0"/>
          </a:p>
          <a:p>
            <a:pPr>
              <a:spcBef>
                <a:spcPts val="1200"/>
              </a:spcBef>
            </a:pPr>
            <a:r>
              <a:rPr lang="tr-TR" dirty="0" smtClean="0"/>
              <a:t>(</a:t>
            </a:r>
            <a:r>
              <a:rPr lang="tr-TR" dirty="0"/>
              <a:t>6) </a:t>
            </a:r>
            <a:r>
              <a:rPr lang="tr-TR" dirty="0" smtClean="0"/>
              <a:t>Eğitim </a:t>
            </a:r>
            <a:r>
              <a:rPr lang="tr-TR" dirty="0"/>
              <a:t>ve öğretim yılı başında yapılan sorumluluk sınavı sonunda tek dersten başarısızlığı bulunan son sınıf öğrencileri için aynı usulle takip eden hafta içinde bir sınav daha yapılır. </a:t>
            </a:r>
          </a:p>
        </p:txBody>
      </p:sp>
    </p:spTree>
    <p:extLst>
      <p:ext uri="{BB962C8B-B14F-4D97-AF65-F5344CB8AC3E}">
        <p14:creationId xmlns:p14="http://schemas.microsoft.com/office/powerpoint/2010/main" val="4139681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31358" y="627534"/>
            <a:ext cx="8424936" cy="3477875"/>
          </a:xfrm>
          <a:prstGeom prst="rect">
            <a:avLst/>
          </a:prstGeom>
        </p:spPr>
        <p:txBody>
          <a:bodyPr wrap="square">
            <a:spAutoFit/>
          </a:bodyPr>
          <a:lstStyle/>
          <a:p>
            <a:pPr>
              <a:spcBef>
                <a:spcPts val="1200"/>
              </a:spcBef>
            </a:pPr>
            <a:r>
              <a:rPr lang="tr-TR" sz="2000" b="1" dirty="0">
                <a:solidFill>
                  <a:srgbClr val="FFFF00"/>
                </a:solidFill>
              </a:rPr>
              <a:t>Sınıf tekrarı ve öğrenim hakkı </a:t>
            </a:r>
            <a:endParaRPr lang="tr-TR" sz="2000" dirty="0">
              <a:solidFill>
                <a:srgbClr val="FFFF00"/>
              </a:solidFill>
            </a:endParaRPr>
          </a:p>
          <a:p>
            <a:pPr>
              <a:spcBef>
                <a:spcPts val="1200"/>
              </a:spcBef>
            </a:pPr>
            <a:r>
              <a:rPr lang="tr-TR" b="1" dirty="0"/>
              <a:t>MADDE 59</a:t>
            </a:r>
            <a:r>
              <a:rPr lang="tr-TR" dirty="0"/>
              <a:t>- (1) Öğrencilerden; </a:t>
            </a:r>
          </a:p>
          <a:p>
            <a:pPr>
              <a:spcBef>
                <a:spcPts val="1200"/>
              </a:spcBef>
            </a:pPr>
            <a:r>
              <a:rPr lang="tr-TR" dirty="0" smtClean="0"/>
              <a:t>a</a:t>
            </a:r>
            <a:r>
              <a:rPr lang="tr-TR" dirty="0"/>
              <a:t>) </a:t>
            </a:r>
            <a:r>
              <a:rPr lang="tr-TR" dirty="0" smtClean="0"/>
              <a:t>Doğrudan</a:t>
            </a:r>
            <a:r>
              <a:rPr lang="tr-TR" dirty="0"/>
              <a:t>, yılsonu başarı puanıyla veya sorumlu olarak sınıf geçemeyenlerle devamsızlık nedeniyle başarısız sayılanlar sınıf tekrar eder. Sınıf tekrarı hazırlık sınıfı hariç, orta öğrenim süresince en fazla bir defa yapılır. Öğrenim süresi içinde ikinci defa sınıf tekrarı durumuna düşen öğrencilerin ders yılı sonunda okulla ilişiği kesilerek mesleki eğitim merkezine, Açık Öğretim Lisesine, Mesleki Açık Öğretim Lisesine veya Açık Öğretim İmam Hatip Lisesine kayıtları yapılır. Mesleki eğitim merkezinde öğrenim görenlerden ikinci defa sınıf tekrar etme durumuna düşen öğrencilerin kayıtları Açık Öğretim Lisesine, Mesleki Açık Öğretim Lisesine veya Açık Öğretim İmam Hatip Lisesine yapılır. </a:t>
            </a:r>
          </a:p>
        </p:txBody>
      </p:sp>
    </p:spTree>
    <p:extLst>
      <p:ext uri="{BB962C8B-B14F-4D97-AF65-F5344CB8AC3E}">
        <p14:creationId xmlns:p14="http://schemas.microsoft.com/office/powerpoint/2010/main" val="81906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627534"/>
            <a:ext cx="8640960" cy="3631763"/>
          </a:xfrm>
          <a:prstGeom prst="rect">
            <a:avLst/>
          </a:prstGeom>
        </p:spPr>
        <p:txBody>
          <a:bodyPr wrap="square">
            <a:spAutoFit/>
          </a:bodyPr>
          <a:lstStyle/>
          <a:p>
            <a:pPr lvl="0">
              <a:spcBef>
                <a:spcPts val="1200"/>
              </a:spcBef>
            </a:pPr>
            <a:r>
              <a:rPr lang="tr-TR" sz="2000" b="1" dirty="0">
                <a:solidFill>
                  <a:srgbClr val="FFFF00"/>
                </a:solidFill>
              </a:rPr>
              <a:t>Sınıf tekrarı ve öğrenim hakkı </a:t>
            </a:r>
            <a:endParaRPr lang="tr-TR" sz="2000" dirty="0">
              <a:solidFill>
                <a:srgbClr val="FFFF00"/>
              </a:solidFill>
            </a:endParaRPr>
          </a:p>
          <a:p>
            <a:pPr>
              <a:spcBef>
                <a:spcPts val="1200"/>
              </a:spcBef>
            </a:pPr>
            <a:r>
              <a:rPr lang="tr-TR" sz="2000" dirty="0" smtClean="0"/>
              <a:t>b</a:t>
            </a:r>
            <a:r>
              <a:rPr lang="tr-TR" sz="2000" dirty="0"/>
              <a:t>) </a:t>
            </a:r>
            <a:r>
              <a:rPr lang="tr-TR" sz="2000" dirty="0" smtClean="0"/>
              <a:t>Okuldan </a:t>
            </a:r>
            <a:r>
              <a:rPr lang="tr-TR" sz="2000" dirty="0"/>
              <a:t>mezun olamayan </a:t>
            </a:r>
            <a:r>
              <a:rPr lang="tr-TR" sz="2000" dirty="0" smtClean="0"/>
              <a:t>12 </a:t>
            </a:r>
            <a:r>
              <a:rPr lang="tr-TR" sz="2000" dirty="0" err="1" smtClean="0"/>
              <a:t>nci</a:t>
            </a:r>
            <a:r>
              <a:rPr lang="tr-TR" sz="2000" dirty="0" smtClean="0"/>
              <a:t> </a:t>
            </a:r>
            <a:r>
              <a:rPr lang="tr-TR" sz="2000" dirty="0"/>
              <a:t>sınıf öğrencilerinden sınıf tekrar etme hakkı bulunanlar başarısız olunan ders sayısına bakılmaksızın sınıf tekrar edebilir. Ancak, sınıf tekrar etmek istemeyen öğrencilerden sınıf tekrarı yapmış olanlar bir, sınıf tekrarı yapmamış olanlar ise iki öğretim yılı daha başarısız oldukları derslerden sorumluluk sınavına girebilir. Ustalık sınavında başarısız olan öğrenciler beceri sınavı esaslarına göre sorumluluk sınavlarına alınır. Bu sınavlar sonunda da başarısız olan öğrencilerin öğretim yılı sonunda okulla ilişiği kesilerek Açık Öğretim Lisesine, Mesleki Açık Öğretim Lisesine veya Açık Öğretim İmam Hatip Lisesine kayıtları yapılır. </a:t>
            </a:r>
          </a:p>
        </p:txBody>
      </p:sp>
    </p:spTree>
    <p:extLst>
      <p:ext uri="{BB962C8B-B14F-4D97-AF65-F5344CB8AC3E}">
        <p14:creationId xmlns:p14="http://schemas.microsoft.com/office/powerpoint/2010/main" val="3841182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12513" y="699542"/>
            <a:ext cx="8424936" cy="3077766"/>
          </a:xfrm>
          <a:prstGeom prst="rect">
            <a:avLst/>
          </a:prstGeom>
        </p:spPr>
        <p:txBody>
          <a:bodyPr wrap="square">
            <a:spAutoFit/>
          </a:bodyPr>
          <a:lstStyle/>
          <a:p>
            <a:pPr lvl="0">
              <a:spcBef>
                <a:spcPts val="1200"/>
              </a:spcBef>
            </a:pPr>
            <a:r>
              <a:rPr lang="tr-TR" sz="2000" b="1" dirty="0">
                <a:solidFill>
                  <a:srgbClr val="FFFF00"/>
                </a:solidFill>
              </a:rPr>
              <a:t>Sınıf tekrarı ve öğrenim hakkı </a:t>
            </a:r>
            <a:endParaRPr lang="tr-TR" sz="2000" dirty="0">
              <a:solidFill>
                <a:srgbClr val="FFFF00"/>
              </a:solidFill>
            </a:endParaRPr>
          </a:p>
          <a:p>
            <a:pPr>
              <a:spcBef>
                <a:spcPts val="1200"/>
              </a:spcBef>
            </a:pPr>
            <a:r>
              <a:rPr lang="tr-TR" dirty="0" smtClean="0"/>
              <a:t>c</a:t>
            </a:r>
            <a:r>
              <a:rPr lang="tr-TR" dirty="0"/>
              <a:t>) </a:t>
            </a:r>
            <a:r>
              <a:rPr lang="tr-TR" dirty="0" smtClean="0"/>
              <a:t>Özürleri </a:t>
            </a:r>
            <a:r>
              <a:rPr lang="tr-TR" dirty="0"/>
              <a:t>nedeniyle; hazırlık sınıfı öğrencileri hariç okula devam edemeyen, okula devam ettikleri hâlde iki dönem puanı alamayan öğrenciler, durumlarını belgelendirmeleri kaydıyla o yıla ait öğrenim haklarını kullanmamış sayılır. </a:t>
            </a:r>
          </a:p>
          <a:p>
            <a:pPr>
              <a:spcBef>
                <a:spcPts val="1200"/>
              </a:spcBef>
            </a:pPr>
            <a:r>
              <a:rPr lang="tr-TR" dirty="0"/>
              <a:t>Öğrenim hakkının kullanılmamış sayılması hâli, öğrenim süresince iki eğitim ve öğretim yılıyla sınırlıdır</a:t>
            </a:r>
            <a:r>
              <a:rPr lang="tr-TR" dirty="0" smtClean="0"/>
              <a:t>.</a:t>
            </a:r>
          </a:p>
          <a:p>
            <a:pPr>
              <a:spcBef>
                <a:spcPts val="1200"/>
              </a:spcBef>
            </a:pPr>
            <a:r>
              <a:rPr lang="tr-TR" dirty="0" smtClean="0"/>
              <a:t> </a:t>
            </a:r>
            <a:r>
              <a:rPr lang="tr-TR" b="1" dirty="0" smtClean="0"/>
              <a:t>(</a:t>
            </a:r>
            <a:r>
              <a:rPr lang="tr-TR" b="1" dirty="0"/>
              <a:t>2) </a:t>
            </a:r>
            <a:r>
              <a:rPr lang="tr-TR" dirty="0" smtClean="0"/>
              <a:t>Kalfalık </a:t>
            </a:r>
            <a:r>
              <a:rPr lang="tr-TR" dirty="0"/>
              <a:t>sınavında başarılı olamayan mesleki eğitim merkezi öğrencilerinden 58 inci maddenin ikinci fıkrasına göre yeniden girdikleri kalfalık sınavında da başarılı olamayanlar, 11 inci sınıfın işletmede mesleki eğitimini tekrar eder. </a:t>
            </a:r>
          </a:p>
        </p:txBody>
      </p:sp>
    </p:spTree>
    <p:extLst>
      <p:ext uri="{BB962C8B-B14F-4D97-AF65-F5344CB8AC3E}">
        <p14:creationId xmlns:p14="http://schemas.microsoft.com/office/powerpoint/2010/main" val="378432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411510"/>
            <a:ext cx="8568952" cy="3477875"/>
          </a:xfrm>
          <a:prstGeom prst="rect">
            <a:avLst/>
          </a:prstGeom>
        </p:spPr>
        <p:txBody>
          <a:bodyPr wrap="square">
            <a:spAutoFit/>
          </a:bodyPr>
          <a:lstStyle/>
          <a:p>
            <a:pPr>
              <a:spcBef>
                <a:spcPts val="1200"/>
              </a:spcBef>
            </a:pPr>
            <a:r>
              <a:rPr lang="tr-TR" sz="2000" b="1" dirty="0">
                <a:solidFill>
                  <a:srgbClr val="FFFF00"/>
                </a:solidFill>
              </a:rPr>
              <a:t>Hazırlık sınıfında yeterlilik sınavı ve 9 uncu sınıfa geçiş </a:t>
            </a:r>
            <a:endParaRPr lang="tr-TR" sz="2000" dirty="0">
              <a:solidFill>
                <a:srgbClr val="FFFF00"/>
              </a:solidFill>
            </a:endParaRPr>
          </a:p>
          <a:p>
            <a:pPr>
              <a:spcBef>
                <a:spcPts val="1200"/>
              </a:spcBef>
            </a:pPr>
            <a:r>
              <a:rPr lang="tr-TR" b="1" dirty="0"/>
              <a:t>MADDE 60</a:t>
            </a:r>
            <a:r>
              <a:rPr lang="tr-TR" dirty="0"/>
              <a:t>- (1) Hazırlık sınıfında sınıf geçme, birinci yabancı dil dersiyle Türkçe dersindeki başarı durumlarına göre tespit edilir. Diğer derslerdeki başarı durumu, öğrencinin ödüllendirilmesinde dikkate alınır. Hazırlık sınıfında alınan puanlar mezuniyet puanının belirlenmesinde dikkate alınmaz. </a:t>
            </a:r>
            <a:endParaRPr lang="tr-TR" dirty="0" smtClean="0"/>
          </a:p>
          <a:p>
            <a:pPr>
              <a:spcBef>
                <a:spcPts val="1200"/>
              </a:spcBef>
            </a:pPr>
            <a:r>
              <a:rPr lang="tr-TR" dirty="0" smtClean="0"/>
              <a:t>(</a:t>
            </a:r>
            <a:r>
              <a:rPr lang="tr-TR" dirty="0"/>
              <a:t>2) </a:t>
            </a:r>
            <a:r>
              <a:rPr lang="tr-TR" dirty="0" smtClean="0"/>
              <a:t>Hazırlık </a:t>
            </a:r>
            <a:r>
              <a:rPr lang="tr-TR" dirty="0"/>
              <a:t>sınıfında sınıf geçmeye esas derslerden ders yılı sonunda başarılı olamayan öğrenciler, üçüncü fıkra hükümlerine göre yeterlilik sınavına alınır. Başarısız olanlar bir yıl daha hazırlık sınıfına devam eder. İkinci yılda da hazırlık sınıfında başarısız olan öğrencilerin okulla ilişiği kesilerek hazırlık sınıfı bulunmayan diğer ortaöğretim kurumlarının 9 uncu sınıfına bu Yönetmeliğin nakil ve geçişe ilişkin hükümleri çerçevesinde kayıtları yapılır. </a:t>
            </a:r>
          </a:p>
        </p:txBody>
      </p:sp>
    </p:spTree>
    <p:extLst>
      <p:ext uri="{BB962C8B-B14F-4D97-AF65-F5344CB8AC3E}">
        <p14:creationId xmlns:p14="http://schemas.microsoft.com/office/powerpoint/2010/main" val="1982781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915566"/>
            <a:ext cx="8424936" cy="3016210"/>
          </a:xfrm>
          <a:prstGeom prst="rect">
            <a:avLst/>
          </a:prstGeom>
        </p:spPr>
        <p:txBody>
          <a:bodyPr wrap="square">
            <a:spAutoFit/>
          </a:bodyPr>
          <a:lstStyle/>
          <a:p>
            <a:pPr lvl="0">
              <a:spcBef>
                <a:spcPts val="1200"/>
              </a:spcBef>
            </a:pPr>
            <a:r>
              <a:rPr lang="tr-TR" sz="2000" b="1" dirty="0">
                <a:solidFill>
                  <a:srgbClr val="FFFF00"/>
                </a:solidFill>
              </a:rPr>
              <a:t>Hazırlık sınıfında yeterlilik sınavı ve 9 uncu sınıfa geçiş </a:t>
            </a:r>
            <a:endParaRPr lang="tr-TR" sz="2000" dirty="0">
              <a:solidFill>
                <a:srgbClr val="FFFF00"/>
              </a:solidFill>
            </a:endParaRPr>
          </a:p>
          <a:p>
            <a:pPr>
              <a:spcBef>
                <a:spcPts val="1200"/>
              </a:spcBef>
            </a:pPr>
            <a:r>
              <a:rPr lang="tr-TR" sz="2000" dirty="0" smtClean="0"/>
              <a:t>(3)</a:t>
            </a:r>
            <a:r>
              <a:rPr lang="tr-TR" sz="2000" b="1" dirty="0"/>
              <a:t> </a:t>
            </a:r>
            <a:r>
              <a:rPr lang="tr-TR" sz="2000" dirty="0" smtClean="0"/>
              <a:t>Hazırlık </a:t>
            </a:r>
            <a:r>
              <a:rPr lang="tr-TR" sz="2000" dirty="0"/>
              <a:t>sınıfında öğrenim görmeden aynı okulun 9 uncu sınıfına doğrudan geçmek isteyen öğrencilerin velileri, yeterlilik sınavından 5 gün önce okul yönetimine yazılı olarak başvurur. Başvurusu alınan öğrenciler, birinci yabancı dil dersiyle Türkçe dersinden ekim ayının ilk haftası içinde yeterlilik sınavına alınır. Bu sınavlar, sorumluluk sınavlarıyla ilgili usul ve esaslara göre yapılır. Her iki dersten de en az 70 puan alan öğrenciler başarılı sayılarak 9 uncu sınıfa devam ettirilir. Başarılı olamayan öğrenciler hazırlık sınıfına devam eder. </a:t>
            </a:r>
          </a:p>
        </p:txBody>
      </p:sp>
    </p:spTree>
    <p:extLst>
      <p:ext uri="{BB962C8B-B14F-4D97-AF65-F5344CB8AC3E}">
        <p14:creationId xmlns:p14="http://schemas.microsoft.com/office/powerpoint/2010/main" val="328332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691680" y="1904771"/>
            <a:ext cx="5472608" cy="646331"/>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600" b="1" cap="all" dirty="0" smtClean="0">
                <a:ln w="0"/>
                <a:solidFill>
                  <a:srgbClr val="FFFF00"/>
                </a:solidFill>
                <a:effectLst>
                  <a:reflection blurRad="12700" stA="50000" endPos="50000" dist="5000" dir="5400000" sy="-100000" rotWithShape="0"/>
                </a:effectLst>
              </a:rPr>
              <a:t>TEŞEKKÜRLER</a:t>
            </a:r>
            <a:endParaRPr lang="tr-TR" sz="3600" b="1" cap="all" dirty="0">
              <a:ln w="0"/>
              <a:solidFill>
                <a:srgbClr val="FFFF00"/>
              </a:solidFill>
              <a:effectLst>
                <a:reflection blurRad="12700" stA="50000" endPos="50000" dist="5000" dir="5400000" sy="-100000" rotWithShape="0"/>
              </a:effectLst>
            </a:endParaRPr>
          </a:p>
        </p:txBody>
      </p:sp>
    </p:spTree>
    <p:extLst>
      <p:ext uri="{BB962C8B-B14F-4D97-AF65-F5344CB8AC3E}">
        <p14:creationId xmlns:p14="http://schemas.microsoft.com/office/powerpoint/2010/main" val="61075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540385">
              <a:spcBef>
                <a:spcPts val="0"/>
              </a:spcBef>
            </a:pPr>
            <a:r>
              <a:rPr lang="tr-TR" sz="2400" b="1" dirty="0" smtClean="0">
                <a:ln>
                  <a:noFill/>
                </a:ln>
                <a:solidFill>
                  <a:prstClr val="black"/>
                </a:solidFill>
                <a:effectLst/>
                <a:latin typeface="Calibri"/>
                <a:ea typeface="Times New Roman"/>
                <a:cs typeface="+mn-cs"/>
              </a:rPr>
              <a:t/>
            </a:r>
            <a:br>
              <a:rPr lang="tr-TR" sz="2400" b="1" dirty="0" smtClean="0">
                <a:ln>
                  <a:noFill/>
                </a:ln>
                <a:solidFill>
                  <a:prstClr val="black"/>
                </a:solidFill>
                <a:effectLst/>
                <a:latin typeface="Calibri"/>
                <a:ea typeface="Times New Roman"/>
                <a:cs typeface="+mn-cs"/>
              </a:rPr>
            </a:br>
            <a:r>
              <a:rPr lang="tr-TR" sz="2400" b="1" dirty="0">
                <a:ln>
                  <a:noFill/>
                </a:ln>
                <a:solidFill>
                  <a:prstClr val="black"/>
                </a:solidFill>
                <a:effectLst/>
                <a:latin typeface="Calibri"/>
                <a:ea typeface="Times New Roman"/>
                <a:cs typeface="+mn-cs"/>
              </a:rPr>
              <a:t/>
            </a:r>
            <a:br>
              <a:rPr lang="tr-TR" sz="2400" b="1" dirty="0">
                <a:ln>
                  <a:noFill/>
                </a:ln>
                <a:solidFill>
                  <a:prstClr val="black"/>
                </a:solidFill>
                <a:effectLst/>
                <a:latin typeface="Calibri"/>
                <a:ea typeface="Times New Roman"/>
                <a:cs typeface="+mn-cs"/>
              </a:rPr>
            </a:br>
            <a:r>
              <a:rPr lang="tr-TR" sz="2400" b="1" dirty="0" smtClean="0">
                <a:ln>
                  <a:noFill/>
                </a:ln>
                <a:solidFill>
                  <a:prstClr val="black"/>
                </a:solidFill>
                <a:effectLst/>
                <a:latin typeface="Calibri"/>
                <a:ea typeface="Times New Roman"/>
                <a:cs typeface="+mn-cs"/>
              </a:rPr>
              <a:t>DOKUZUNCU </a:t>
            </a:r>
            <a:r>
              <a:rPr lang="tr-TR" sz="2400" b="1" dirty="0">
                <a:ln>
                  <a:noFill/>
                </a:ln>
                <a:solidFill>
                  <a:prstClr val="black"/>
                </a:solidFill>
                <a:effectLst/>
                <a:latin typeface="Calibri"/>
                <a:ea typeface="Times New Roman"/>
                <a:cs typeface="+mn-cs"/>
              </a:rPr>
              <a:t>BÖLÜM</a:t>
            </a:r>
            <a:br>
              <a:rPr lang="tr-TR" sz="2400" b="1" dirty="0">
                <a:ln>
                  <a:noFill/>
                </a:ln>
                <a:solidFill>
                  <a:prstClr val="black"/>
                </a:solidFill>
                <a:effectLst/>
                <a:latin typeface="Calibri"/>
                <a:ea typeface="Times New Roman"/>
                <a:cs typeface="+mn-cs"/>
              </a:rPr>
            </a:br>
            <a:r>
              <a:rPr lang="tr-TR" sz="2400" b="1" dirty="0">
                <a:ln>
                  <a:noFill/>
                </a:ln>
                <a:solidFill>
                  <a:prstClr val="black"/>
                </a:solidFill>
                <a:effectLst/>
                <a:latin typeface="Calibri"/>
                <a:ea typeface="Times New Roman"/>
                <a:cs typeface="+mn-cs"/>
              </a:rPr>
              <a:t>Komisyonlar ve Mali Hükümler</a:t>
            </a:r>
            <a:br>
              <a:rPr lang="tr-TR" sz="2400" b="1" dirty="0">
                <a:ln>
                  <a:noFill/>
                </a:ln>
                <a:solidFill>
                  <a:prstClr val="black"/>
                </a:solidFill>
                <a:effectLst/>
                <a:latin typeface="Calibri"/>
                <a:ea typeface="Times New Roman"/>
                <a:cs typeface="+mn-cs"/>
              </a:rPr>
            </a:br>
            <a:endParaRPr lang="tr-TR" dirty="0"/>
          </a:p>
        </p:txBody>
      </p:sp>
      <p:sp>
        <p:nvSpPr>
          <p:cNvPr id="3" name="İçerik Yer Tutucusu 2"/>
          <p:cNvSpPr>
            <a:spLocks noGrp="1"/>
          </p:cNvSpPr>
          <p:nvPr>
            <p:ph idx="1"/>
          </p:nvPr>
        </p:nvSpPr>
        <p:spPr>
          <a:xfrm>
            <a:off x="0" y="1200151"/>
            <a:ext cx="8820472" cy="3394472"/>
          </a:xfrm>
        </p:spPr>
        <p:txBody>
          <a:bodyPr>
            <a:normAutofit fontScale="92500" lnSpcReduction="20000"/>
          </a:bodyPr>
          <a:lstStyle/>
          <a:p>
            <a:pPr indent="540385">
              <a:spcBef>
                <a:spcPts val="0"/>
              </a:spcBef>
              <a:spcAft>
                <a:spcPts val="0"/>
              </a:spcAft>
            </a:pPr>
            <a:endParaRPr lang="tr-TR" dirty="0" smtClean="0">
              <a:solidFill>
                <a:schemeClr val="tx1"/>
              </a:solidFill>
              <a:latin typeface="Calibri"/>
              <a:ea typeface="Times New Roman"/>
            </a:endParaRPr>
          </a:p>
          <a:p>
            <a:pPr marL="989013" indent="-541338">
              <a:spcBef>
                <a:spcPts val="0"/>
              </a:spcBef>
              <a:spcAft>
                <a:spcPts val="0"/>
              </a:spcAft>
            </a:pPr>
            <a:r>
              <a:rPr lang="tr-TR" sz="2800" dirty="0" smtClean="0">
                <a:solidFill>
                  <a:schemeClr val="tx1"/>
                </a:solidFill>
                <a:latin typeface="Calibri"/>
                <a:ea typeface="Times New Roman"/>
              </a:rPr>
              <a:t>Komisyonlar</a:t>
            </a:r>
            <a:endParaRPr lang="tr-TR" sz="2800" dirty="0">
              <a:solidFill>
                <a:schemeClr val="tx1"/>
              </a:solidFill>
              <a:latin typeface="Calibri"/>
              <a:ea typeface="Times New Roman"/>
            </a:endParaRPr>
          </a:p>
          <a:p>
            <a:pPr marL="989013" indent="-541338">
              <a:spcBef>
                <a:spcPts val="0"/>
              </a:spcBef>
              <a:spcAft>
                <a:spcPts val="0"/>
              </a:spcAft>
            </a:pPr>
            <a:r>
              <a:rPr lang="tr-TR" sz="2800" dirty="0">
                <a:solidFill>
                  <a:schemeClr val="tx1"/>
                </a:solidFill>
                <a:latin typeface="Calibri"/>
                <a:ea typeface="Times New Roman"/>
              </a:rPr>
              <a:t>Okul öncesi eğitim kurumlarında ücret tespit komisyonu ve ücretin tespiti</a:t>
            </a:r>
          </a:p>
          <a:p>
            <a:pPr marL="989013" indent="-541338">
              <a:spcBef>
                <a:spcPts val="0"/>
              </a:spcBef>
              <a:spcAft>
                <a:spcPts val="0"/>
              </a:spcAft>
            </a:pPr>
            <a:r>
              <a:rPr lang="tr-TR" sz="2800" dirty="0">
                <a:solidFill>
                  <a:schemeClr val="tx1"/>
                </a:solidFill>
                <a:latin typeface="Calibri"/>
                <a:ea typeface="Times New Roman"/>
              </a:rPr>
              <a:t>Okul öncesi eğitim kurumlarında ücretin alınması ve bütçenin hazırlanması</a:t>
            </a:r>
          </a:p>
          <a:p>
            <a:pPr marL="989013" indent="-541338">
              <a:spcBef>
                <a:spcPts val="0"/>
              </a:spcBef>
              <a:spcAft>
                <a:spcPts val="0"/>
              </a:spcAft>
            </a:pPr>
            <a:r>
              <a:rPr lang="tr-TR" sz="2800" dirty="0">
                <a:solidFill>
                  <a:schemeClr val="tx1"/>
                </a:solidFill>
                <a:latin typeface="Calibri"/>
                <a:ea typeface="Times New Roman"/>
              </a:rPr>
              <a:t>Mal ve hizmet alımı ile bakım ve küçük onarım işleri</a:t>
            </a:r>
          </a:p>
          <a:p>
            <a:pPr marL="989013" indent="-541338">
              <a:spcBef>
                <a:spcPts val="0"/>
              </a:spcBef>
              <a:spcAft>
                <a:spcPts val="0"/>
              </a:spcAft>
            </a:pPr>
            <a:r>
              <a:rPr lang="tr-TR" sz="2800" dirty="0">
                <a:solidFill>
                  <a:schemeClr val="tx1"/>
                </a:solidFill>
                <a:latin typeface="Calibri"/>
                <a:ea typeface="Times New Roman"/>
              </a:rPr>
              <a:t>Hesap açılacak banka ve yetki kullanımı</a:t>
            </a:r>
          </a:p>
          <a:p>
            <a:pPr marL="989013" indent="-541338">
              <a:spcBef>
                <a:spcPts val="0"/>
              </a:spcBef>
              <a:spcAft>
                <a:spcPts val="0"/>
              </a:spcAft>
            </a:pPr>
            <a:r>
              <a:rPr lang="tr-TR" sz="2800" dirty="0">
                <a:solidFill>
                  <a:schemeClr val="tx1"/>
                </a:solidFill>
                <a:latin typeface="Calibri"/>
                <a:ea typeface="Times New Roman"/>
              </a:rPr>
              <a:t>Uygulanacak muhasebe sistemi</a:t>
            </a:r>
          </a:p>
          <a:p>
            <a:pPr marL="989013" indent="-541338">
              <a:spcBef>
                <a:spcPts val="0"/>
              </a:spcBef>
              <a:spcAft>
                <a:spcPts val="0"/>
              </a:spcAft>
            </a:pPr>
            <a:r>
              <a:rPr lang="tr-TR" sz="2800" dirty="0">
                <a:solidFill>
                  <a:schemeClr val="tx1"/>
                </a:solidFill>
                <a:latin typeface="Calibri"/>
                <a:ea typeface="Times New Roman"/>
              </a:rPr>
              <a:t>Döner sermayeli kurumlar</a:t>
            </a:r>
          </a:p>
          <a:p>
            <a:endParaRPr lang="tr-TR" dirty="0"/>
          </a:p>
        </p:txBody>
      </p:sp>
    </p:spTree>
    <p:extLst>
      <p:ext uri="{BB962C8B-B14F-4D97-AF65-F5344CB8AC3E}">
        <p14:creationId xmlns:p14="http://schemas.microsoft.com/office/powerpoint/2010/main" val="18990840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540385">
              <a:spcBef>
                <a:spcPts val="0"/>
              </a:spcBef>
            </a:pPr>
            <a:r>
              <a:rPr lang="tr-TR" sz="2400" b="1" dirty="0">
                <a:ln>
                  <a:noFill/>
                </a:ln>
                <a:solidFill>
                  <a:prstClr val="black"/>
                </a:solidFill>
                <a:effectLst/>
                <a:latin typeface="Calibri"/>
                <a:ea typeface="Times New Roman"/>
                <a:cs typeface="+mn-cs"/>
              </a:rPr>
              <a:t>ONUNCU BÖLÜM</a:t>
            </a:r>
            <a:br>
              <a:rPr lang="tr-TR" sz="2400" b="1" dirty="0">
                <a:ln>
                  <a:noFill/>
                </a:ln>
                <a:solidFill>
                  <a:prstClr val="black"/>
                </a:solidFill>
                <a:effectLst/>
                <a:latin typeface="Calibri"/>
                <a:ea typeface="Times New Roman"/>
                <a:cs typeface="+mn-cs"/>
              </a:rPr>
            </a:br>
            <a:r>
              <a:rPr lang="tr-TR" sz="2400" b="1" dirty="0">
                <a:ln>
                  <a:noFill/>
                </a:ln>
                <a:solidFill>
                  <a:prstClr val="black"/>
                </a:solidFill>
                <a:effectLst/>
                <a:latin typeface="Calibri"/>
                <a:ea typeface="Times New Roman"/>
                <a:cs typeface="+mn-cs"/>
              </a:rPr>
              <a:t>Belgeler, Defter ve Dosyaların Düzenlenmesi</a:t>
            </a:r>
          </a:p>
        </p:txBody>
      </p:sp>
      <p:sp>
        <p:nvSpPr>
          <p:cNvPr id="3" name="İçerik Yer Tutucusu 2"/>
          <p:cNvSpPr>
            <a:spLocks noGrp="1"/>
          </p:cNvSpPr>
          <p:nvPr>
            <p:ph idx="1"/>
          </p:nvPr>
        </p:nvSpPr>
        <p:spPr/>
        <p:txBody>
          <a:bodyPr/>
          <a:lstStyle/>
          <a:p>
            <a:pPr indent="540385">
              <a:spcBef>
                <a:spcPts val="0"/>
              </a:spcBef>
              <a:spcAft>
                <a:spcPts val="0"/>
              </a:spcAft>
            </a:pPr>
            <a:endParaRPr lang="tr-TR" sz="2800" dirty="0" smtClean="0">
              <a:solidFill>
                <a:schemeClr val="tx1"/>
              </a:solidFill>
              <a:latin typeface="Calibri"/>
              <a:ea typeface="Times New Roman"/>
            </a:endParaRPr>
          </a:p>
          <a:p>
            <a:pPr indent="540385">
              <a:spcBef>
                <a:spcPts val="0"/>
              </a:spcBef>
              <a:spcAft>
                <a:spcPts val="0"/>
              </a:spcAft>
            </a:pPr>
            <a:r>
              <a:rPr lang="tr-TR" sz="2800" dirty="0" smtClean="0">
                <a:solidFill>
                  <a:schemeClr val="tx1"/>
                </a:solidFill>
                <a:latin typeface="Calibri"/>
                <a:ea typeface="Times New Roman"/>
              </a:rPr>
              <a:t>Belgelerin </a:t>
            </a:r>
            <a:r>
              <a:rPr lang="tr-TR" sz="2800" dirty="0">
                <a:solidFill>
                  <a:schemeClr val="tx1"/>
                </a:solidFill>
                <a:latin typeface="Calibri"/>
                <a:ea typeface="Times New Roman"/>
              </a:rPr>
              <a:t>düzenlenmesi</a:t>
            </a:r>
          </a:p>
          <a:p>
            <a:pPr indent="540385">
              <a:spcBef>
                <a:spcPts val="0"/>
              </a:spcBef>
              <a:spcAft>
                <a:spcPts val="0"/>
              </a:spcAft>
            </a:pPr>
            <a:r>
              <a:rPr lang="tr-TR" sz="2800" dirty="0">
                <a:solidFill>
                  <a:schemeClr val="tx1"/>
                </a:solidFill>
                <a:latin typeface="Calibri"/>
                <a:ea typeface="Times New Roman"/>
              </a:rPr>
              <a:t>Belgesini zamanında alamayan veya kaybedenler</a:t>
            </a:r>
          </a:p>
          <a:p>
            <a:pPr indent="540385">
              <a:spcBef>
                <a:spcPts val="0"/>
              </a:spcBef>
              <a:spcAft>
                <a:spcPts val="0"/>
              </a:spcAft>
            </a:pPr>
            <a:r>
              <a:rPr lang="tr-TR" sz="2800" dirty="0">
                <a:solidFill>
                  <a:schemeClr val="tx1"/>
                </a:solidFill>
                <a:latin typeface="Calibri"/>
                <a:ea typeface="Times New Roman"/>
              </a:rPr>
              <a:t>Defter, dosya ve formlar</a:t>
            </a:r>
          </a:p>
          <a:p>
            <a:pPr indent="540385">
              <a:spcBef>
                <a:spcPts val="0"/>
              </a:spcBef>
              <a:spcAft>
                <a:spcPts val="0"/>
              </a:spcAft>
            </a:pPr>
            <a:endParaRPr lang="tr-TR" b="1" dirty="0" smtClean="0">
              <a:solidFill>
                <a:schemeClr val="tx1"/>
              </a:solidFill>
              <a:latin typeface="Calibri"/>
              <a:ea typeface="Times New Roman"/>
            </a:endParaRPr>
          </a:p>
          <a:p>
            <a:endParaRPr lang="tr-TR" dirty="0"/>
          </a:p>
        </p:txBody>
      </p:sp>
    </p:spTree>
    <p:extLst>
      <p:ext uri="{BB962C8B-B14F-4D97-AF65-F5344CB8AC3E}">
        <p14:creationId xmlns:p14="http://schemas.microsoft.com/office/powerpoint/2010/main" val="1507739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342900">
              <a:spcBef>
                <a:spcPct val="20000"/>
              </a:spcBef>
            </a:pPr>
            <a:r>
              <a:rPr lang="tr-TR" sz="2400" b="1" dirty="0" smtClean="0">
                <a:ln>
                  <a:noFill/>
                </a:ln>
                <a:solidFill>
                  <a:prstClr val="black"/>
                </a:solidFill>
                <a:effectLst/>
                <a:latin typeface="Franklin Gothic Book"/>
                <a:ea typeface="+mn-ea"/>
                <a:cs typeface="+mn-cs"/>
              </a:rPr>
              <a:t/>
            </a:r>
            <a:br>
              <a:rPr lang="tr-TR" sz="2400" b="1" dirty="0" smtClean="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
            </a:r>
            <a:br>
              <a:rPr lang="tr-TR" sz="2400" b="1" dirty="0">
                <a:ln>
                  <a:noFill/>
                </a:ln>
                <a:solidFill>
                  <a:prstClr val="black"/>
                </a:solidFill>
                <a:effectLst/>
                <a:latin typeface="Franklin Gothic Book"/>
                <a:ea typeface="+mn-ea"/>
                <a:cs typeface="+mn-cs"/>
              </a:rPr>
            </a:br>
            <a:r>
              <a:rPr lang="tr-TR" sz="2400" b="1" dirty="0" smtClean="0">
                <a:ln>
                  <a:noFill/>
                </a:ln>
                <a:solidFill>
                  <a:prstClr val="black"/>
                </a:solidFill>
                <a:effectLst/>
                <a:latin typeface="Franklin Gothic Book"/>
                <a:ea typeface="+mn-ea"/>
                <a:cs typeface="+mn-cs"/>
              </a:rPr>
              <a:t>ON </a:t>
            </a:r>
            <a:r>
              <a:rPr lang="tr-TR" sz="2400" b="1" dirty="0">
                <a:ln>
                  <a:noFill/>
                </a:ln>
                <a:solidFill>
                  <a:prstClr val="black"/>
                </a:solidFill>
                <a:effectLst/>
                <a:latin typeface="Franklin Gothic Book"/>
                <a:ea typeface="+mn-ea"/>
                <a:cs typeface="+mn-cs"/>
              </a:rPr>
              <a:t>BİRİNCİ BÖLÜM</a:t>
            </a:r>
            <a:br>
              <a:rPr lang="tr-TR" sz="2400" b="1" dirty="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Çeşitli Hükümler</a:t>
            </a:r>
            <a:br>
              <a:rPr lang="tr-TR" sz="2400" b="1" dirty="0">
                <a:ln>
                  <a:noFill/>
                </a:ln>
                <a:solidFill>
                  <a:prstClr val="black"/>
                </a:solidFill>
                <a:effectLst/>
                <a:latin typeface="Franklin Gothic Book"/>
                <a:ea typeface="+mn-ea"/>
                <a:cs typeface="+mn-cs"/>
              </a:rPr>
            </a:br>
            <a:endParaRPr lang="tr-TR" dirty="0"/>
          </a:p>
        </p:txBody>
      </p:sp>
      <p:sp>
        <p:nvSpPr>
          <p:cNvPr id="3" name="İçerik Yer Tutucusu 2"/>
          <p:cNvSpPr>
            <a:spLocks noGrp="1"/>
          </p:cNvSpPr>
          <p:nvPr>
            <p:ph idx="1"/>
          </p:nvPr>
        </p:nvSpPr>
        <p:spPr>
          <a:xfrm>
            <a:off x="457200" y="1200150"/>
            <a:ext cx="8229600" cy="3943350"/>
          </a:xfrm>
        </p:spPr>
        <p:txBody>
          <a:bodyPr>
            <a:normAutofit lnSpcReduction="10000"/>
          </a:bodyPr>
          <a:lstStyle/>
          <a:p>
            <a:r>
              <a:rPr lang="tr-TR" sz="2800" dirty="0" smtClean="0">
                <a:solidFill>
                  <a:schemeClr val="tx1"/>
                </a:solidFill>
              </a:rPr>
              <a:t>Sınıf </a:t>
            </a:r>
            <a:r>
              <a:rPr lang="tr-TR" sz="2800" dirty="0">
                <a:solidFill>
                  <a:schemeClr val="tx1"/>
                </a:solidFill>
              </a:rPr>
              <a:t>başkanı</a:t>
            </a:r>
          </a:p>
          <a:p>
            <a:r>
              <a:rPr lang="tr-TR" sz="2800" dirty="0">
                <a:solidFill>
                  <a:schemeClr val="tx1"/>
                </a:solidFill>
              </a:rPr>
              <a:t>Öğrencilerin nöbet hizmetleri</a:t>
            </a:r>
          </a:p>
          <a:p>
            <a:r>
              <a:rPr lang="tr-TR" sz="2800" dirty="0">
                <a:solidFill>
                  <a:schemeClr val="tx1"/>
                </a:solidFill>
              </a:rPr>
              <a:t>Öğrenci sağlığı ve okul güvenliği</a:t>
            </a:r>
          </a:p>
          <a:p>
            <a:r>
              <a:rPr lang="tr-TR" sz="2800" dirty="0">
                <a:solidFill>
                  <a:schemeClr val="tx1"/>
                </a:solidFill>
              </a:rPr>
              <a:t>Kılık-kıyafet</a:t>
            </a:r>
          </a:p>
          <a:p>
            <a:r>
              <a:rPr lang="tr-TR" sz="2800" dirty="0">
                <a:solidFill>
                  <a:schemeClr val="tx1"/>
                </a:solidFill>
              </a:rPr>
              <a:t>Okul-aile birliği</a:t>
            </a:r>
          </a:p>
          <a:p>
            <a:r>
              <a:rPr lang="tr-TR" sz="2800" dirty="0">
                <a:solidFill>
                  <a:schemeClr val="tx1"/>
                </a:solidFill>
              </a:rPr>
              <a:t>Okul öncesi eğitimde eğitime erişim modelleri</a:t>
            </a:r>
          </a:p>
          <a:p>
            <a:r>
              <a:rPr lang="tr-TR" sz="2800" dirty="0">
                <a:solidFill>
                  <a:schemeClr val="tx1"/>
                </a:solidFill>
              </a:rPr>
              <a:t>Çocuk kulübü ve yetiştirme kursları</a:t>
            </a:r>
          </a:p>
          <a:p>
            <a:r>
              <a:rPr lang="tr-TR" sz="2800" dirty="0">
                <a:solidFill>
                  <a:schemeClr val="tx1"/>
                </a:solidFill>
              </a:rPr>
              <a:t>Destek eğitim odası açılması</a:t>
            </a:r>
          </a:p>
          <a:p>
            <a:endParaRPr lang="tr-TR" dirty="0"/>
          </a:p>
        </p:txBody>
      </p:sp>
    </p:spTree>
    <p:extLst>
      <p:ext uri="{BB962C8B-B14F-4D97-AF65-F5344CB8AC3E}">
        <p14:creationId xmlns:p14="http://schemas.microsoft.com/office/powerpoint/2010/main" val="3809557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2400" b="1" dirty="0">
                <a:ln>
                  <a:noFill/>
                </a:ln>
                <a:solidFill>
                  <a:prstClr val="black"/>
                </a:solidFill>
                <a:effectLst/>
                <a:latin typeface="Franklin Gothic Book"/>
                <a:ea typeface="+mn-ea"/>
                <a:cs typeface="+mn-cs"/>
              </a:rPr>
              <a:t>ON BİRİNCİ BÖLÜM</a:t>
            </a:r>
            <a:br>
              <a:rPr lang="tr-TR" sz="2400" b="1" dirty="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Çeşitli Hükümler</a:t>
            </a:r>
          </a:p>
        </p:txBody>
      </p:sp>
      <p:sp>
        <p:nvSpPr>
          <p:cNvPr id="3" name="İçerik Yer Tutucusu 2"/>
          <p:cNvSpPr>
            <a:spLocks noGrp="1"/>
          </p:cNvSpPr>
          <p:nvPr>
            <p:ph idx="1"/>
          </p:nvPr>
        </p:nvSpPr>
        <p:spPr>
          <a:xfrm>
            <a:off x="457200" y="1200150"/>
            <a:ext cx="8229600" cy="3943350"/>
          </a:xfrm>
        </p:spPr>
        <p:txBody>
          <a:bodyPr>
            <a:normAutofit fontScale="92500" lnSpcReduction="10000"/>
          </a:bodyPr>
          <a:lstStyle/>
          <a:p>
            <a:r>
              <a:rPr lang="tr-TR" dirty="0" smtClean="0">
                <a:solidFill>
                  <a:schemeClr val="tx1"/>
                </a:solidFill>
              </a:rPr>
              <a:t>Derslik </a:t>
            </a:r>
            <a:r>
              <a:rPr lang="tr-TR" dirty="0">
                <a:solidFill>
                  <a:schemeClr val="tx1"/>
                </a:solidFill>
              </a:rPr>
              <a:t>donatımı, eğitim araç ve gereci</a:t>
            </a:r>
          </a:p>
          <a:p>
            <a:r>
              <a:rPr lang="tr-TR" dirty="0">
                <a:solidFill>
                  <a:schemeClr val="tx1"/>
                </a:solidFill>
              </a:rPr>
              <a:t>Okul kütüphanesi, sınıf kitaplıkları ve bulundurulacak kitaplar</a:t>
            </a:r>
          </a:p>
          <a:p>
            <a:r>
              <a:rPr lang="tr-TR" dirty="0">
                <a:solidFill>
                  <a:schemeClr val="tx1"/>
                </a:solidFill>
              </a:rPr>
              <a:t>Atatürk köşesi</a:t>
            </a:r>
          </a:p>
          <a:p>
            <a:r>
              <a:rPr lang="tr-TR" dirty="0">
                <a:solidFill>
                  <a:schemeClr val="tx1"/>
                </a:solidFill>
              </a:rPr>
              <a:t>Koridorun düzeni</a:t>
            </a:r>
          </a:p>
          <a:p>
            <a:r>
              <a:rPr lang="tr-TR" dirty="0">
                <a:solidFill>
                  <a:schemeClr val="tx1"/>
                </a:solidFill>
              </a:rPr>
              <a:t>Eğitim araç ve gereç odası ile okul müzesi</a:t>
            </a:r>
          </a:p>
          <a:p>
            <a:r>
              <a:rPr lang="tr-TR" dirty="0">
                <a:solidFill>
                  <a:schemeClr val="tx1"/>
                </a:solidFill>
              </a:rPr>
              <a:t>Oyun yeri</a:t>
            </a:r>
          </a:p>
          <a:p>
            <a:r>
              <a:rPr lang="tr-TR" dirty="0">
                <a:solidFill>
                  <a:schemeClr val="tx1"/>
                </a:solidFill>
              </a:rPr>
              <a:t>Uygulama bahçesi</a:t>
            </a:r>
          </a:p>
          <a:p>
            <a:r>
              <a:rPr lang="tr-TR" dirty="0">
                <a:solidFill>
                  <a:schemeClr val="tx1"/>
                </a:solidFill>
              </a:rPr>
              <a:t>Okul lojmanları</a:t>
            </a:r>
          </a:p>
          <a:p>
            <a:r>
              <a:rPr lang="tr-TR" dirty="0">
                <a:solidFill>
                  <a:schemeClr val="tx1"/>
                </a:solidFill>
              </a:rPr>
              <a:t>Yatılı bölge ortaokulları</a:t>
            </a:r>
          </a:p>
          <a:p>
            <a:r>
              <a:rPr lang="tr-TR" dirty="0">
                <a:solidFill>
                  <a:schemeClr val="tx1"/>
                </a:solidFill>
              </a:rPr>
              <a:t>Rehberlik ve denetim</a:t>
            </a:r>
          </a:p>
          <a:p>
            <a:endParaRPr lang="tr-TR" dirty="0"/>
          </a:p>
        </p:txBody>
      </p:sp>
    </p:spTree>
    <p:extLst>
      <p:ext uri="{BB962C8B-B14F-4D97-AF65-F5344CB8AC3E}">
        <p14:creationId xmlns:p14="http://schemas.microsoft.com/office/powerpoint/2010/main" val="25494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2400" b="1" dirty="0">
                <a:ln>
                  <a:noFill/>
                </a:ln>
                <a:solidFill>
                  <a:prstClr val="black"/>
                </a:solidFill>
                <a:effectLst/>
                <a:latin typeface="Franklin Gothic Book"/>
                <a:ea typeface="+mn-ea"/>
                <a:cs typeface="+mn-cs"/>
              </a:rPr>
              <a:t>ON İKİNCİ BÖLÜM</a:t>
            </a:r>
            <a:br>
              <a:rPr lang="tr-TR" sz="2400" b="1" dirty="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Son Hükümler</a:t>
            </a:r>
          </a:p>
        </p:txBody>
      </p:sp>
      <p:sp>
        <p:nvSpPr>
          <p:cNvPr id="3" name="İçerik Yer Tutucusu 2"/>
          <p:cNvSpPr>
            <a:spLocks noGrp="1"/>
          </p:cNvSpPr>
          <p:nvPr>
            <p:ph idx="1"/>
          </p:nvPr>
        </p:nvSpPr>
        <p:spPr/>
        <p:txBody>
          <a:bodyPr>
            <a:normAutofit fontScale="92500" lnSpcReduction="10000"/>
          </a:bodyPr>
          <a:lstStyle/>
          <a:p>
            <a:r>
              <a:rPr lang="tr-TR" sz="2800" dirty="0" smtClean="0">
                <a:solidFill>
                  <a:schemeClr val="tx1"/>
                </a:solidFill>
              </a:rPr>
              <a:t>Yürürlükten </a:t>
            </a:r>
            <a:r>
              <a:rPr lang="tr-TR" sz="2800" dirty="0">
                <a:solidFill>
                  <a:schemeClr val="tx1"/>
                </a:solidFill>
              </a:rPr>
              <a:t>kaldırılan mevzuat</a:t>
            </a:r>
          </a:p>
          <a:p>
            <a:r>
              <a:rPr lang="tr-TR" sz="2800" dirty="0">
                <a:solidFill>
                  <a:schemeClr val="tx1"/>
                </a:solidFill>
              </a:rPr>
              <a:t>Olağanüstü durumlarda eğitim ve öğretime ara verilmesi halinde sınıf geçme ve öğrenci başarısının değerlendirilmesi</a:t>
            </a:r>
          </a:p>
          <a:p>
            <a:r>
              <a:rPr lang="tr-TR" sz="2800" dirty="0">
                <a:solidFill>
                  <a:schemeClr val="tx1"/>
                </a:solidFill>
              </a:rPr>
              <a:t>Olağanüstü durumlarda eğitim, öğretim, yönetim ve işleyişe ilişkin alınması gereken tedbirler</a:t>
            </a:r>
          </a:p>
          <a:p>
            <a:r>
              <a:rPr lang="tr-TR" sz="2800" dirty="0">
                <a:solidFill>
                  <a:schemeClr val="tx1"/>
                </a:solidFill>
              </a:rPr>
              <a:t>Yürürlük</a:t>
            </a:r>
          </a:p>
          <a:p>
            <a:r>
              <a:rPr lang="tr-TR" sz="2800" dirty="0">
                <a:solidFill>
                  <a:schemeClr val="tx1"/>
                </a:solidFill>
              </a:rPr>
              <a:t>Yürütme</a:t>
            </a:r>
          </a:p>
          <a:p>
            <a:endParaRPr lang="tr-TR" dirty="0"/>
          </a:p>
        </p:txBody>
      </p:sp>
    </p:spTree>
    <p:extLst>
      <p:ext uri="{BB962C8B-B14F-4D97-AF65-F5344CB8AC3E}">
        <p14:creationId xmlns:p14="http://schemas.microsoft.com/office/powerpoint/2010/main" val="20550171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Resim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5" name="İçerik Yer Tutucusu 2"/>
          <p:cNvSpPr txBox="1">
            <a:spLocks/>
          </p:cNvSpPr>
          <p:nvPr/>
        </p:nvSpPr>
        <p:spPr>
          <a:xfrm>
            <a:off x="3" y="1869672"/>
            <a:ext cx="8931229" cy="248427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lgn="ctr">
              <a:buFont typeface="Arial" pitchFamily="34" charset="0"/>
              <a:buNone/>
            </a:pPr>
            <a:r>
              <a:rPr lang="tr-TR" sz="5400" b="1" dirty="0" smtClean="0">
                <a:solidFill>
                  <a:srgbClr val="C00000"/>
                </a:solidFill>
              </a:rPr>
              <a:t>4.BÖLÜM</a:t>
            </a:r>
          </a:p>
          <a:p>
            <a:pPr marL="0" indent="0" algn="ctr">
              <a:buFont typeface="Arial" pitchFamily="34" charset="0"/>
              <a:buNone/>
            </a:pPr>
            <a:r>
              <a:rPr lang="tr-TR" sz="5400" b="1" dirty="0" smtClean="0">
                <a:solidFill>
                  <a:srgbClr val="C00000"/>
                </a:solidFill>
              </a:rPr>
              <a:t>Öğrenci </a:t>
            </a:r>
            <a:r>
              <a:rPr lang="tr-TR" sz="5400" b="1" dirty="0">
                <a:solidFill>
                  <a:srgbClr val="C00000"/>
                </a:solidFill>
              </a:rPr>
              <a:t>Başarısının Değerlendirilmesi </a:t>
            </a:r>
            <a:endParaRPr lang="tr-TR" sz="5400" dirty="0">
              <a:solidFill>
                <a:srgbClr val="C00000"/>
              </a:solidFill>
            </a:endParaRPr>
          </a:p>
        </p:txBody>
      </p:sp>
    </p:spTree>
    <p:extLst>
      <p:ext uri="{BB962C8B-B14F-4D97-AF65-F5344CB8AC3E}">
        <p14:creationId xmlns:p14="http://schemas.microsoft.com/office/powerpoint/2010/main" val="5590203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marL="342900" lvl="0" indent="540385">
              <a:lnSpc>
                <a:spcPct val="120000"/>
              </a:lnSpc>
              <a:spcBef>
                <a:spcPts val="600"/>
              </a:spcBef>
            </a:pPr>
            <a:r>
              <a:rPr lang="tr-TR" sz="2400" b="1" dirty="0">
                <a:ln>
                  <a:noFill/>
                </a:ln>
                <a:solidFill>
                  <a:prstClr val="black"/>
                </a:solidFill>
                <a:effectLst/>
                <a:latin typeface="Arial" pitchFamily="34" charset="0"/>
                <a:ea typeface="Times New Roman"/>
                <a:cs typeface="Arial" pitchFamily="34" charset="0"/>
              </a:rPr>
              <a:t>Ölçme ve değerlendirmenin genel </a:t>
            </a:r>
            <a:r>
              <a:rPr lang="tr-TR" sz="2400" b="1" dirty="0" smtClean="0">
                <a:ln>
                  <a:noFill/>
                </a:ln>
                <a:solidFill>
                  <a:prstClr val="black"/>
                </a:solidFill>
                <a:effectLst/>
                <a:latin typeface="Arial" pitchFamily="34" charset="0"/>
                <a:ea typeface="Times New Roman"/>
                <a:cs typeface="Arial" pitchFamily="34" charset="0"/>
              </a:rPr>
              <a:t>esasları (2020)</a:t>
            </a:r>
            <a:endParaRPr lang="tr-TR" sz="2400" dirty="0"/>
          </a:p>
        </p:txBody>
      </p:sp>
      <p:sp>
        <p:nvSpPr>
          <p:cNvPr id="3" name="İçerik Yer Tutucusu 2"/>
          <p:cNvSpPr>
            <a:spLocks noGrp="1"/>
          </p:cNvSpPr>
          <p:nvPr>
            <p:ph idx="1"/>
          </p:nvPr>
        </p:nvSpPr>
        <p:spPr>
          <a:xfrm>
            <a:off x="0" y="1200150"/>
            <a:ext cx="9144000" cy="3855876"/>
          </a:xfrm>
        </p:spPr>
        <p:txBody>
          <a:bodyPr>
            <a:normAutofit fontScale="55000" lnSpcReduction="20000"/>
          </a:bodyPr>
          <a:lstStyle/>
          <a:p>
            <a:pPr indent="0">
              <a:lnSpc>
                <a:spcPct val="120000"/>
              </a:lnSpc>
              <a:spcBef>
                <a:spcPts val="600"/>
              </a:spcBef>
              <a:spcAft>
                <a:spcPts val="0"/>
              </a:spcAft>
              <a:buNone/>
            </a:pPr>
            <a:r>
              <a:rPr lang="tr-TR" sz="3200" b="1" dirty="0" smtClean="0">
                <a:solidFill>
                  <a:schemeClr val="tx1"/>
                </a:solidFill>
                <a:latin typeface="Arial" pitchFamily="34" charset="0"/>
                <a:ea typeface="Times New Roman"/>
                <a:cs typeface="Arial" pitchFamily="34" charset="0"/>
              </a:rPr>
              <a:t>MADDE </a:t>
            </a:r>
            <a:r>
              <a:rPr lang="tr-TR" sz="3200" b="1" dirty="0">
                <a:solidFill>
                  <a:schemeClr val="tx1"/>
                </a:solidFill>
                <a:latin typeface="Arial" pitchFamily="34" charset="0"/>
                <a:ea typeface="Times New Roman"/>
                <a:cs typeface="Arial" pitchFamily="34" charset="0"/>
              </a:rPr>
              <a:t>20 –</a:t>
            </a:r>
            <a:r>
              <a:rPr lang="tr-TR" sz="3200" dirty="0">
                <a:solidFill>
                  <a:schemeClr val="tx1"/>
                </a:solidFill>
                <a:latin typeface="Arial" pitchFamily="34" charset="0"/>
                <a:ea typeface="Times New Roman"/>
                <a:cs typeface="Arial" pitchFamily="34" charset="0"/>
              </a:rPr>
              <a:t> (1) İlköğretim kurumlarında öğrenci başarısının ölçme ve değerlendirilmesinde aşağıdaki esaslar gözetilir;</a:t>
            </a:r>
          </a:p>
          <a:p>
            <a:pPr indent="0">
              <a:lnSpc>
                <a:spcPct val="120000"/>
              </a:lnSpc>
              <a:spcBef>
                <a:spcPts val="600"/>
              </a:spcBef>
              <a:spcAft>
                <a:spcPts val="0"/>
              </a:spcAft>
              <a:buNone/>
            </a:pPr>
            <a:r>
              <a:rPr lang="tr-TR" sz="3200" dirty="0">
                <a:solidFill>
                  <a:schemeClr val="tx1"/>
                </a:solidFill>
                <a:latin typeface="Arial" pitchFamily="34" charset="0"/>
                <a:ea typeface="Times New Roman"/>
                <a:cs typeface="Arial" pitchFamily="34" charset="0"/>
              </a:rPr>
              <a:t>a) Ders yılı, ölçme ve değerlendirme bakımından birbirini tamamlayan iki dönemden oluşur.</a:t>
            </a:r>
          </a:p>
          <a:p>
            <a:pPr indent="0">
              <a:lnSpc>
                <a:spcPct val="120000"/>
              </a:lnSpc>
              <a:spcBef>
                <a:spcPts val="600"/>
              </a:spcBef>
              <a:spcAft>
                <a:spcPts val="0"/>
              </a:spcAft>
              <a:buNone/>
            </a:pPr>
            <a:r>
              <a:rPr lang="tr-TR" sz="3200" dirty="0">
                <a:solidFill>
                  <a:schemeClr val="tx1"/>
                </a:solidFill>
                <a:latin typeface="Arial" pitchFamily="34" charset="0"/>
                <a:ea typeface="Times New Roman"/>
                <a:cs typeface="Arial" pitchFamily="34" charset="0"/>
              </a:rPr>
              <a:t>b) Başarının ölçülmesi ve değerlendirilmesinde öğretim programlarında belirtilen amaçlar ile kazanımlar esas alınır. Ölçülecek kazanımın özelliğine göre ilgili dersin öğretim programında yer alan ölçme ve değerlendirme esaslarına uyulur.</a:t>
            </a:r>
          </a:p>
          <a:p>
            <a:pPr indent="0">
              <a:lnSpc>
                <a:spcPct val="120000"/>
              </a:lnSpc>
              <a:spcBef>
                <a:spcPts val="600"/>
              </a:spcBef>
              <a:spcAft>
                <a:spcPts val="0"/>
              </a:spcAft>
              <a:buNone/>
            </a:pPr>
            <a:r>
              <a:rPr lang="tr-TR" sz="3200" dirty="0">
                <a:solidFill>
                  <a:schemeClr val="tx1"/>
                </a:solidFill>
                <a:latin typeface="Arial" pitchFamily="34" charset="0"/>
                <a:ea typeface="Times New Roman"/>
                <a:cs typeface="Arial" pitchFamily="34" charset="0"/>
              </a:rPr>
              <a:t>c) </a:t>
            </a:r>
            <a:r>
              <a:rPr lang="tr-TR" sz="3200" u="sng" dirty="0" smtClean="0">
                <a:solidFill>
                  <a:schemeClr val="tx1"/>
                </a:solidFill>
                <a:latin typeface="Arial" pitchFamily="34" charset="0"/>
                <a:ea typeface="Times New Roman"/>
                <a:cs typeface="Arial" pitchFamily="34" charset="0"/>
              </a:rPr>
              <a:t>Kaynaştırma / bütünleştirme</a:t>
            </a:r>
            <a:r>
              <a:rPr lang="tr-TR" sz="3200" dirty="0" smtClean="0">
                <a:solidFill>
                  <a:schemeClr val="tx1"/>
                </a:solidFill>
                <a:latin typeface="Arial" pitchFamily="34" charset="0"/>
                <a:ea typeface="Times New Roman"/>
                <a:cs typeface="Arial" pitchFamily="34" charset="0"/>
              </a:rPr>
              <a:t> </a:t>
            </a:r>
            <a:r>
              <a:rPr lang="tr-TR" sz="3200" dirty="0">
                <a:solidFill>
                  <a:schemeClr val="tx1"/>
                </a:solidFill>
                <a:latin typeface="Arial" pitchFamily="34" charset="0"/>
                <a:ea typeface="Times New Roman"/>
                <a:cs typeface="Arial" pitchFamily="34" charset="0"/>
              </a:rPr>
              <a:t>yoluyla eğitimlerine devam eden öğrenciler için; Bireyselleştirilmiş Eğitim Programı Geliştirme Birimi tarafından bireyselleştirilmiş eğitim programı (BEP) hazırlanır ve bu öğrencilerin başarıları, bu programda yer alan amaçlara göre değerlendirilir</a:t>
            </a:r>
            <a:r>
              <a:rPr lang="tr-TR" sz="3200" dirty="0" smtClean="0">
                <a:solidFill>
                  <a:schemeClr val="tx1"/>
                </a:solidFill>
                <a:latin typeface="Arial" pitchFamily="34" charset="0"/>
                <a:ea typeface="Times New Roman"/>
                <a:cs typeface="Arial" pitchFamily="34" charset="0"/>
              </a:rPr>
              <a:t>.</a:t>
            </a:r>
            <a:endParaRPr lang="tr-TR" sz="3200" dirty="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1437250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lvl="0">
              <a:lnSpc>
                <a:spcPct val="120000"/>
              </a:lnSpc>
              <a:spcBef>
                <a:spcPts val="600"/>
              </a:spcBef>
            </a:pPr>
            <a:r>
              <a:rPr lang="tr-TR" sz="2400" b="1" dirty="0">
                <a:ln>
                  <a:noFill/>
                </a:ln>
                <a:solidFill>
                  <a:prstClr val="black"/>
                </a:solidFill>
                <a:effectLst/>
                <a:latin typeface="Arial" pitchFamily="34" charset="0"/>
                <a:ea typeface="Times New Roman"/>
                <a:cs typeface="Arial" pitchFamily="34" charset="0"/>
              </a:rPr>
              <a:t>Ölçme ve değerlendirmenin genel </a:t>
            </a:r>
            <a:r>
              <a:rPr lang="tr-TR" sz="2400" b="1" dirty="0" smtClean="0">
                <a:ln>
                  <a:noFill/>
                </a:ln>
                <a:solidFill>
                  <a:prstClr val="black"/>
                </a:solidFill>
                <a:effectLst/>
                <a:latin typeface="Arial" pitchFamily="34" charset="0"/>
                <a:ea typeface="Times New Roman"/>
                <a:cs typeface="Arial" pitchFamily="34" charset="0"/>
              </a:rPr>
              <a:t>esasları (2020)</a:t>
            </a:r>
            <a:endParaRPr lang="tr-TR" sz="2400" dirty="0"/>
          </a:p>
        </p:txBody>
      </p:sp>
      <p:sp>
        <p:nvSpPr>
          <p:cNvPr id="3" name="İçerik Yer Tutucusu 2"/>
          <p:cNvSpPr>
            <a:spLocks noGrp="1"/>
          </p:cNvSpPr>
          <p:nvPr>
            <p:ph idx="1"/>
          </p:nvPr>
        </p:nvSpPr>
        <p:spPr>
          <a:xfrm>
            <a:off x="0" y="1200150"/>
            <a:ext cx="9144000" cy="3855876"/>
          </a:xfrm>
        </p:spPr>
        <p:txBody>
          <a:bodyPr>
            <a:normAutofit fontScale="62500" lnSpcReduction="20000"/>
          </a:bodyPr>
          <a:lstStyle/>
          <a:p>
            <a:pPr indent="0">
              <a:lnSpc>
                <a:spcPct val="120000"/>
              </a:lnSpc>
              <a:spcBef>
                <a:spcPts val="600"/>
              </a:spcBef>
              <a:spcAft>
                <a:spcPts val="0"/>
              </a:spcAft>
              <a:buNone/>
            </a:pPr>
            <a:r>
              <a:rPr lang="tr-TR" sz="3200" b="1" dirty="0" smtClean="0">
                <a:solidFill>
                  <a:schemeClr val="tx1"/>
                </a:solidFill>
                <a:latin typeface="Arial" pitchFamily="34" charset="0"/>
                <a:ea typeface="Times New Roman"/>
                <a:cs typeface="Arial" pitchFamily="34" charset="0"/>
              </a:rPr>
              <a:t>MADDE </a:t>
            </a:r>
            <a:r>
              <a:rPr lang="tr-TR" sz="3200" b="1" dirty="0">
                <a:solidFill>
                  <a:schemeClr val="tx1"/>
                </a:solidFill>
                <a:latin typeface="Arial" pitchFamily="34" charset="0"/>
                <a:ea typeface="Times New Roman"/>
                <a:cs typeface="Arial" pitchFamily="34" charset="0"/>
              </a:rPr>
              <a:t>20 –</a:t>
            </a:r>
            <a:r>
              <a:rPr lang="tr-TR" sz="3200" dirty="0">
                <a:solidFill>
                  <a:schemeClr val="tx1"/>
                </a:solidFill>
                <a:latin typeface="Arial" pitchFamily="34" charset="0"/>
                <a:ea typeface="Times New Roman"/>
                <a:cs typeface="Arial" pitchFamily="34" charset="0"/>
              </a:rPr>
              <a:t> </a:t>
            </a:r>
            <a:r>
              <a:rPr lang="tr-TR" sz="3200" dirty="0" smtClean="0">
                <a:solidFill>
                  <a:schemeClr val="tx1"/>
                </a:solidFill>
                <a:latin typeface="Arial" pitchFamily="34" charset="0"/>
                <a:ea typeface="Times New Roman"/>
                <a:cs typeface="Arial" pitchFamily="34" charset="0"/>
              </a:rPr>
              <a:t>(</a:t>
            </a:r>
            <a:r>
              <a:rPr lang="tr-TR" sz="3200" dirty="0">
                <a:solidFill>
                  <a:schemeClr val="tx1"/>
                </a:solidFill>
                <a:latin typeface="Arial" pitchFamily="34" charset="0"/>
                <a:ea typeface="Times New Roman"/>
                <a:cs typeface="Arial" pitchFamily="34" charset="0"/>
              </a:rPr>
              <a:t>2) İlkokul 1, 2 ve 3 üncü sınıflarda öğrencilerin başarısı; gelişim düzeyleri dikkate alınarak öğretmen rehberliğinde gerçekleştirilen ders etkinliklerine katılımları ile öğretim programlarında belirtilen ölçme ve değerlendirme ilkelerine göre tespit edilir. Karnede “çok iyi”, “iyi” ve “geliştirilmeli” şeklinde gösterilir.</a:t>
            </a:r>
          </a:p>
          <a:p>
            <a:pPr indent="0">
              <a:lnSpc>
                <a:spcPct val="120000"/>
              </a:lnSpc>
              <a:spcBef>
                <a:spcPts val="600"/>
              </a:spcBef>
              <a:spcAft>
                <a:spcPts val="0"/>
              </a:spcAft>
              <a:buNone/>
            </a:pPr>
            <a:r>
              <a:rPr lang="tr-TR" sz="3200" dirty="0">
                <a:solidFill>
                  <a:schemeClr val="tx1"/>
                </a:solidFill>
                <a:latin typeface="Arial" pitchFamily="34" charset="0"/>
                <a:ea typeface="Times New Roman"/>
                <a:cs typeface="Arial" pitchFamily="34" charset="0"/>
              </a:rPr>
              <a:t>(3) İlkokul 4 üncü sınıfta öğrenci başarısı; sınavlar ile ders etkinliklerine katılım çalışmalarından alınan puanlara göre değerlendirilir.</a:t>
            </a:r>
          </a:p>
          <a:p>
            <a:pPr indent="0">
              <a:lnSpc>
                <a:spcPct val="120000"/>
              </a:lnSpc>
              <a:spcBef>
                <a:spcPts val="600"/>
              </a:spcBef>
              <a:spcAft>
                <a:spcPts val="0"/>
              </a:spcAft>
              <a:buNone/>
            </a:pPr>
            <a:r>
              <a:rPr lang="tr-TR" sz="3200" dirty="0">
                <a:solidFill>
                  <a:schemeClr val="tx1"/>
                </a:solidFill>
                <a:latin typeface="Arial" pitchFamily="34" charset="0"/>
                <a:ea typeface="Times New Roman"/>
                <a:cs typeface="Arial" pitchFamily="34" charset="0"/>
              </a:rPr>
              <a:t>(4) Ortaokul ve imam-hatip ortaokullarında öğrencilerin başarısı; sınavlar, ders etkinliklerine katılım ve varsa proje çalışmalarından alınan puanlara göre değerlendirilir</a:t>
            </a:r>
            <a:r>
              <a:rPr lang="tr-TR" sz="3200" dirty="0" smtClean="0">
                <a:solidFill>
                  <a:schemeClr val="tx1"/>
                </a:solidFill>
                <a:latin typeface="Arial" pitchFamily="34" charset="0"/>
                <a:ea typeface="Times New Roman"/>
                <a:cs typeface="Arial" pitchFamily="34" charset="0"/>
              </a:rPr>
              <a:t>.</a:t>
            </a:r>
            <a:endParaRPr lang="tr-TR" sz="3200" dirty="0">
              <a:solidFill>
                <a:schemeClr val="tx1"/>
              </a:solidFill>
              <a:latin typeface="Arial" pitchFamily="34" charset="0"/>
              <a:ea typeface="Times New Roman"/>
              <a:cs typeface="Arial" pitchFamily="34" charset="0"/>
            </a:endParaRPr>
          </a:p>
        </p:txBody>
      </p:sp>
    </p:spTree>
    <p:extLst>
      <p:ext uri="{BB962C8B-B14F-4D97-AF65-F5344CB8AC3E}">
        <p14:creationId xmlns:p14="http://schemas.microsoft.com/office/powerpoint/2010/main" val="818453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sz="3200" b="1" dirty="0">
                <a:solidFill>
                  <a:srgbClr val="FF0000"/>
                </a:solidFill>
                <a:effectLst/>
                <a:latin typeface="Arial" pitchFamily="34" charset="0"/>
                <a:ea typeface="Times New Roman"/>
                <a:cs typeface="Arial" pitchFamily="34" charset="0"/>
              </a:rPr>
              <a:t>Yönetmeliğin Yayımlandığı Resmî Gazete</a:t>
            </a:r>
            <a:endParaRPr lang="tr-TR" sz="3200" b="1" dirty="0">
              <a:solidFill>
                <a:srgbClr val="FF0000"/>
              </a:solidFill>
              <a:latin typeface="Arial" pitchFamily="34" charset="0"/>
              <a:cs typeface="Arial" pitchFamily="34"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181552164"/>
              </p:ext>
            </p:extLst>
          </p:nvPr>
        </p:nvGraphicFramePr>
        <p:xfrm>
          <a:off x="179511" y="1167593"/>
          <a:ext cx="8856984" cy="3889723"/>
        </p:xfrm>
        <a:graphic>
          <a:graphicData uri="http://schemas.openxmlformats.org/drawingml/2006/table">
            <a:tbl>
              <a:tblPr firstRow="1" firstCol="1" bandRow="1"/>
              <a:tblGrid>
                <a:gridCol w="1296145">
                  <a:extLst>
                    <a:ext uri="{9D8B030D-6E8A-4147-A177-3AD203B41FA5}">
                      <a16:colId xmlns:a16="http://schemas.microsoft.com/office/drawing/2014/main" val="20000"/>
                    </a:ext>
                  </a:extLst>
                </a:gridCol>
                <a:gridCol w="4608511">
                  <a:extLst>
                    <a:ext uri="{9D8B030D-6E8A-4147-A177-3AD203B41FA5}">
                      <a16:colId xmlns:a16="http://schemas.microsoft.com/office/drawing/2014/main" val="20001"/>
                    </a:ext>
                  </a:extLst>
                </a:gridCol>
                <a:gridCol w="2952328">
                  <a:extLst>
                    <a:ext uri="{9D8B030D-6E8A-4147-A177-3AD203B41FA5}">
                      <a16:colId xmlns:a16="http://schemas.microsoft.com/office/drawing/2014/main" val="20002"/>
                    </a:ext>
                  </a:extLst>
                </a:gridCol>
              </a:tblGrid>
              <a:tr h="224437">
                <a:tc rowSpan="5">
                  <a:txBody>
                    <a:bodyPr/>
                    <a:lstStyle/>
                    <a:p>
                      <a:pPr indent="540385" algn="just">
                        <a:lnSpc>
                          <a:spcPct val="100000"/>
                        </a:lnSpc>
                        <a:spcAft>
                          <a:spcPts val="0"/>
                        </a:spcAft>
                      </a:pPr>
                      <a:r>
                        <a:rPr lang="tr-TR" sz="1400" b="1" dirty="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indent="540385" algn="ctr">
                        <a:lnSpc>
                          <a:spcPct val="100000"/>
                        </a:lnSpc>
                        <a:spcAft>
                          <a:spcPts val="0"/>
                        </a:spcAft>
                      </a:pPr>
                      <a:r>
                        <a:rPr lang="tr-TR" sz="1400" b="1" dirty="0">
                          <a:effectLst/>
                          <a:latin typeface="Calibri"/>
                          <a:ea typeface="Times New Roman"/>
                          <a:cs typeface="Times New Roman"/>
                        </a:rPr>
                        <a:t>Yönetmeliğin Yayımlandığı Resmî Gazete’nin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0"/>
                  </a:ext>
                </a:extLst>
              </a:tr>
              <a:tr h="281945">
                <a:tc vMerge="1">
                  <a:txBody>
                    <a:bodyPr/>
                    <a:lstStyle/>
                    <a:p>
                      <a:endParaRPr lang="tr-TR"/>
                    </a:p>
                  </a:txBody>
                  <a:tcPr/>
                </a:tc>
                <a:tc>
                  <a:txBody>
                    <a:bodyPr/>
                    <a:lstStyle/>
                    <a:p>
                      <a:pPr indent="540385" algn="ctr">
                        <a:lnSpc>
                          <a:spcPct val="100000"/>
                        </a:lnSpc>
                        <a:spcAft>
                          <a:spcPts val="0"/>
                        </a:spcAft>
                      </a:pPr>
                      <a:r>
                        <a:rPr lang="tr-TR" sz="1400" b="1" dirty="0">
                          <a:effectLst/>
                          <a:latin typeface="Calibri"/>
                          <a:ea typeface="Times New Roman"/>
                          <a:cs typeface="Times New Roman"/>
                        </a:rPr>
                        <a:t>Tarihi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1945">
                <a:tc vMerge="1">
                  <a:txBody>
                    <a:bodyPr/>
                    <a:lstStyle/>
                    <a:p>
                      <a:endParaRPr lang="tr-TR"/>
                    </a:p>
                  </a:txBody>
                  <a:tcPr/>
                </a:tc>
                <a:tc>
                  <a:txBody>
                    <a:bodyPr/>
                    <a:lstStyle/>
                    <a:p>
                      <a:pPr indent="540385" algn="ctr">
                        <a:lnSpc>
                          <a:spcPct val="100000"/>
                        </a:lnSpc>
                        <a:spcAft>
                          <a:spcPts val="0"/>
                        </a:spcAft>
                      </a:pPr>
                      <a:r>
                        <a:rPr lang="tr-TR" sz="1400" b="1" dirty="0">
                          <a:effectLst/>
                          <a:latin typeface="Calibri"/>
                          <a:ea typeface="Times New Roman"/>
                          <a:cs typeface="Times New Roman"/>
                        </a:rPr>
                        <a:t>26/7/2014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29072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63891">
                <a:tc vMerge="1">
                  <a:txBody>
                    <a:bodyPr/>
                    <a:lstStyle/>
                    <a:p>
                      <a:endParaRPr lang="tr-TR"/>
                    </a:p>
                  </a:txBody>
                  <a:tcPr/>
                </a:tc>
                <a:tc gridSpan="2">
                  <a:txBody>
                    <a:bodyPr/>
                    <a:lstStyle/>
                    <a:p>
                      <a:pPr indent="540385" algn="ctr">
                        <a:lnSpc>
                          <a:spcPct val="100000"/>
                        </a:lnSpc>
                        <a:spcAft>
                          <a:spcPts val="0"/>
                        </a:spcAft>
                      </a:pPr>
                      <a:r>
                        <a:rPr lang="tr-TR" sz="1400" b="1" dirty="0">
                          <a:effectLst/>
                          <a:latin typeface="Calibri"/>
                          <a:ea typeface="Times New Roman"/>
                          <a:cs typeface="Times New Roman"/>
                        </a:rPr>
                        <a:t>Yönetmelikte Değişiklik Yapan Yönetmeliklerin Yayımlandığı Resmî Gazetelerin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extLst>
                  <a:ext uri="{0D108BD9-81ED-4DB2-BD59-A6C34878D82A}">
                    <a16:rowId xmlns:a16="http://schemas.microsoft.com/office/drawing/2014/main" val="10003"/>
                  </a:ext>
                </a:extLst>
              </a:tr>
              <a:tr h="281945">
                <a:tc vMerge="1">
                  <a:txBody>
                    <a:bodyPr/>
                    <a:lstStyle/>
                    <a:p>
                      <a:endParaRPr lang="tr-TR"/>
                    </a:p>
                  </a:txBody>
                  <a:tcPr/>
                </a:tc>
                <a:tc>
                  <a:txBody>
                    <a:bodyPr/>
                    <a:lstStyle/>
                    <a:p>
                      <a:pPr indent="540385" algn="ctr">
                        <a:lnSpc>
                          <a:spcPct val="100000"/>
                        </a:lnSpc>
                        <a:spcAft>
                          <a:spcPts val="0"/>
                        </a:spcAft>
                      </a:pPr>
                      <a:r>
                        <a:rPr lang="tr-TR" sz="1400" b="1" dirty="0">
                          <a:effectLst/>
                          <a:latin typeface="Calibri"/>
                          <a:ea typeface="Times New Roman"/>
                          <a:cs typeface="Times New Roman"/>
                        </a:rPr>
                        <a:t>Tarihi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Sayısı</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1.</a:t>
                      </a:r>
                      <a:r>
                        <a:rPr lang="tr-TR" sz="1400" b="1" dirty="0">
                          <a:effectLst/>
                          <a:latin typeface="Times New Roman"/>
                          <a:ea typeface="Times New Roman"/>
                          <a:cs typeface="Times New Roman"/>
                        </a:rPr>
                        <a:t>      </a:t>
                      </a:r>
                      <a:r>
                        <a:rPr lang="tr-TR" sz="1400" b="1" dirty="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23/10/2014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29154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2.</a:t>
                      </a:r>
                      <a:r>
                        <a:rPr lang="tr-TR" sz="1400" b="1" dirty="0">
                          <a:effectLst/>
                          <a:latin typeface="Times New Roman"/>
                          <a:ea typeface="Times New Roman"/>
                          <a:cs typeface="Times New Roman"/>
                        </a:rPr>
                        <a:t>      </a:t>
                      </a:r>
                      <a:r>
                        <a:rPr lang="tr-TR" sz="1400" b="1" dirty="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25/6/2015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29397 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16/6/2016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29744 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31/1/2018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30318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10/7/2019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30827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6.</a:t>
                      </a:r>
                      <a:r>
                        <a:rPr lang="tr-TR" sz="1400" b="1" dirty="0">
                          <a:effectLst/>
                          <a:latin typeface="Times New Roman"/>
                          <a:ea typeface="Times New Roman"/>
                          <a:cs typeface="Times New Roman"/>
                        </a:rPr>
                        <a:t>      </a:t>
                      </a:r>
                      <a:r>
                        <a:rPr lang="tr-TR" sz="1400" b="1" dirty="0">
                          <a:effectLst/>
                          <a:latin typeface="Calibri"/>
                          <a:ea typeface="Times New Roman"/>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8/5/2020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31121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a:effectLst/>
                          <a:latin typeface="Calibri"/>
                          <a:ea typeface="Times New Roman"/>
                          <a:cs typeface="Times New Roman"/>
                        </a:rPr>
                        <a:t>30/8/2020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31229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81945">
                <a:tc>
                  <a:txBody>
                    <a:bodyPr/>
                    <a:lstStyle/>
                    <a:p>
                      <a:pPr marL="252095" indent="-215900" algn="just">
                        <a:lnSpc>
                          <a:spcPct val="100000"/>
                        </a:lnSpc>
                        <a:spcAft>
                          <a:spcPts val="0"/>
                        </a:spcAft>
                      </a:pPr>
                      <a:r>
                        <a:rPr lang="tr-TR" sz="1400" b="1" dirty="0">
                          <a:effectLst/>
                          <a:latin typeface="Calibri"/>
                          <a:ea typeface="Times New Roman"/>
                          <a:cs typeface="Times New Roman"/>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6/1/2021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0385" algn="ctr">
                        <a:lnSpc>
                          <a:spcPct val="100000"/>
                        </a:lnSpc>
                        <a:spcAft>
                          <a:spcPts val="0"/>
                        </a:spcAft>
                      </a:pPr>
                      <a:r>
                        <a:rPr lang="tr-TR" sz="1400" b="1" dirty="0">
                          <a:effectLst/>
                          <a:latin typeface="Calibri"/>
                          <a:ea typeface="Times New Roman"/>
                          <a:cs typeface="Times New Roman"/>
                        </a:rPr>
                        <a:t>31356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99047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1894" y="357504"/>
            <a:ext cx="8784975" cy="486054"/>
          </a:xfrm>
        </p:spPr>
        <p:txBody>
          <a:bodyPr>
            <a:noAutofit/>
          </a:bodyPr>
          <a:lstStyle/>
          <a:p>
            <a:pPr marL="0" indent="0" algn="ctr">
              <a:buNone/>
            </a:pPr>
            <a:r>
              <a:rPr lang="es-ES" sz="3600" b="1" dirty="0">
                <a:solidFill>
                  <a:srgbClr val="C00000"/>
                </a:solidFill>
              </a:rPr>
              <a:t>Ölçme ve değerlendirmenin genel </a:t>
            </a:r>
            <a:r>
              <a:rPr lang="es-ES" sz="3600" b="1" dirty="0" smtClean="0">
                <a:solidFill>
                  <a:srgbClr val="C00000"/>
                </a:solidFill>
              </a:rPr>
              <a:t>esasları</a:t>
            </a:r>
            <a:endParaRPr lang="tr-TR" sz="3600" dirty="0">
              <a:solidFill>
                <a:srgbClr val="C00000"/>
              </a:solidFill>
            </a:endParaRPr>
          </a:p>
        </p:txBody>
      </p:sp>
      <p:sp>
        <p:nvSpPr>
          <p:cNvPr id="2" name="Dikdörtgen 1"/>
          <p:cNvSpPr/>
          <p:nvPr/>
        </p:nvSpPr>
        <p:spPr>
          <a:xfrm>
            <a:off x="179512" y="1203598"/>
            <a:ext cx="8741218" cy="3785652"/>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000" dirty="0">
                <a:solidFill>
                  <a:prstClr val="black"/>
                </a:solidFill>
              </a:rPr>
              <a:t>MADDE 20 – (1) İlköğretim kurumlarında öğrenci başarısının ölçme ve değerlendirilmesinde aşağıdaki esaslar gözetilir; </a:t>
            </a:r>
          </a:p>
          <a:p>
            <a:r>
              <a:rPr lang="tr-TR" sz="2000" dirty="0">
                <a:solidFill>
                  <a:prstClr val="black"/>
                </a:solidFill>
              </a:rPr>
              <a:t>a) Ders yılı, ölçme ve değerlendirme bakımından birbirini tamamlayan iki dönemden oluşur. </a:t>
            </a:r>
          </a:p>
          <a:p>
            <a:r>
              <a:rPr lang="tr-TR" sz="2000" dirty="0">
                <a:solidFill>
                  <a:prstClr val="black"/>
                </a:solidFill>
              </a:rPr>
              <a:t>b) Başarının ölçülmesi ve değerlendirilmesinde öğretim programlarında belirtilen amaçlar ile kazanımlar esas alınır. Ölçülecek kazanımın özelliğine göre ilgili dersin öğretim programında yer alan ölçme ve değerlendirme esaslarına uyulur. </a:t>
            </a:r>
          </a:p>
          <a:p>
            <a:r>
              <a:rPr lang="tr-TR" sz="2000" dirty="0">
                <a:solidFill>
                  <a:prstClr val="black"/>
                </a:solidFill>
              </a:rPr>
              <a:t>c) Kaynaştırma yoluyla eğitimlerine devam eden öğrenciler için; Bireyselleştirilmiş Eğitim Programı Geliştirme Birimi tarafından bireyselleştirilmiş eğitim programı (BEP) hazırlanır ve bu öğrencilerin başarıları, bu programda yer alan amaçlara göre değerlendirilir. </a:t>
            </a:r>
          </a:p>
        </p:txBody>
      </p:sp>
    </p:spTree>
    <p:extLst>
      <p:ext uri="{BB962C8B-B14F-4D97-AF65-F5344CB8AC3E}">
        <p14:creationId xmlns:p14="http://schemas.microsoft.com/office/powerpoint/2010/main" val="31248327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15514" y="249492"/>
            <a:ext cx="8712968" cy="486054"/>
          </a:xfrm>
        </p:spPr>
        <p:txBody>
          <a:bodyPr>
            <a:noAutofit/>
          </a:bodyPr>
          <a:lstStyle/>
          <a:p>
            <a:pPr marL="0" indent="0" algn="ctr">
              <a:buNone/>
            </a:pPr>
            <a:r>
              <a:rPr lang="es-ES" sz="3600" b="1" dirty="0">
                <a:solidFill>
                  <a:srgbClr val="C00000"/>
                </a:solidFill>
              </a:rPr>
              <a:t>Ölçme ve değerlendirmenin genel </a:t>
            </a:r>
            <a:r>
              <a:rPr lang="es-ES" sz="3600" b="1" dirty="0" smtClean="0">
                <a:solidFill>
                  <a:srgbClr val="C00000"/>
                </a:solidFill>
              </a:rPr>
              <a:t>esasları</a:t>
            </a:r>
            <a:endParaRPr lang="tr-TR" sz="3600" dirty="0">
              <a:solidFill>
                <a:srgbClr val="C00000"/>
              </a:solidFill>
            </a:endParaRPr>
          </a:p>
        </p:txBody>
      </p:sp>
      <p:sp>
        <p:nvSpPr>
          <p:cNvPr id="2" name="Dikdörtgen 1"/>
          <p:cNvSpPr/>
          <p:nvPr/>
        </p:nvSpPr>
        <p:spPr>
          <a:xfrm>
            <a:off x="179512" y="1329614"/>
            <a:ext cx="8568952" cy="3477875"/>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20 – (2) İlkokul 1, 2 ve 3 üncü sınıflarda öğrencilerin başarısı; gelişim düzeyleri dikkate alınarak öğretmen rehberliğinde gerçekleştirilen ders etkinliklerine katılımları ile öğretim programlarında belirtilen ölçme ve değerlendirme ilkelerine göre tespit edilir. Karnede “çok iyi”, “iyi” ve “geliştirilmeli” şeklinde gösterilir. </a:t>
            </a:r>
          </a:p>
          <a:p>
            <a:r>
              <a:rPr lang="tr-TR" sz="2200" dirty="0">
                <a:solidFill>
                  <a:prstClr val="black"/>
                </a:solidFill>
              </a:rPr>
              <a:t>(3) İlkokul 4 üncü sınıfta öğrenci başarısı; sınavlar ile ders etkinliklerine katılım çalışmalarından alınan puanlara göre değerlendirilir. </a:t>
            </a:r>
          </a:p>
          <a:p>
            <a:r>
              <a:rPr lang="tr-TR" sz="2200" dirty="0">
                <a:solidFill>
                  <a:prstClr val="black"/>
                </a:solidFill>
              </a:rPr>
              <a:t>(4) Ortaokul ve imam-hatip ortaokullarında öğrencilerin başarısı; sınavlar, ders etkinliklerine katılım ve varsa proje çalışmalarından alınan puanlara göre değerlendirilir. </a:t>
            </a:r>
          </a:p>
        </p:txBody>
      </p:sp>
    </p:spTree>
    <p:extLst>
      <p:ext uri="{BB962C8B-B14F-4D97-AF65-F5344CB8AC3E}">
        <p14:creationId xmlns:p14="http://schemas.microsoft.com/office/powerpoint/2010/main" val="1473977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303498"/>
            <a:ext cx="7467600" cy="486054"/>
          </a:xfrm>
        </p:spPr>
        <p:txBody>
          <a:bodyPr>
            <a:noAutofit/>
          </a:bodyPr>
          <a:lstStyle/>
          <a:p>
            <a:pPr marL="0" indent="0" algn="ctr">
              <a:buNone/>
            </a:pPr>
            <a:r>
              <a:rPr lang="tr-TR" sz="3600" b="1" dirty="0">
                <a:solidFill>
                  <a:srgbClr val="C00000"/>
                </a:solidFill>
              </a:rPr>
              <a:t>Puanla değerlendirme </a:t>
            </a:r>
            <a:endParaRPr lang="tr-TR" sz="3600" dirty="0">
              <a:solidFill>
                <a:srgbClr val="C00000"/>
              </a:solidFill>
            </a:endParaRPr>
          </a:p>
        </p:txBody>
      </p:sp>
      <p:sp>
        <p:nvSpPr>
          <p:cNvPr id="2" name="Dikdörtgen 1"/>
          <p:cNvSpPr/>
          <p:nvPr/>
        </p:nvSpPr>
        <p:spPr>
          <a:xfrm>
            <a:off x="323528" y="1187720"/>
            <a:ext cx="8568952" cy="3139321"/>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smtClean="0">
                <a:solidFill>
                  <a:prstClr val="black"/>
                </a:solidFill>
              </a:rPr>
              <a:t>MADDE 21 – (1) İlkokul 4 üncü sınıf ile ortaokul ve imam-hatip ortaokulunda dönem puanı, yıl sonu puanı ve yıl sonu başarı puanı 100 tam puan üzerinden belirlenir. Yüzlük puan sisteminde 0-44,99 puanlar başarısız, 45,00 ve üzeri puanlar başarılı olarak değerlendirilir. </a:t>
            </a:r>
          </a:p>
          <a:p>
            <a:endParaRPr lang="tr-TR" sz="2200" dirty="0" smtClean="0">
              <a:solidFill>
                <a:prstClr val="black"/>
              </a:solidFill>
            </a:endParaRPr>
          </a:p>
          <a:p>
            <a:r>
              <a:rPr lang="tr-TR" sz="2200" dirty="0" smtClean="0">
                <a:solidFill>
                  <a:prstClr val="black"/>
                </a:solidFill>
              </a:rPr>
              <a:t>(2) 2007-2008 Eğitim ve Öğretim Yılından önce beşlik not sistemine göre belirlenen ağırlıklı not ortalamaları, 100’lük sisteme çevrilirken ağırlıklı not ortalamasına 1,00 eklenir ve çıkan sayı elli bölü üç ile çarpılır. Bölme işlemi virgülden sonra dört basamak yürütülür. </a:t>
            </a:r>
            <a:endParaRPr lang="tr-TR" sz="2200" dirty="0">
              <a:solidFill>
                <a:prstClr val="black"/>
              </a:solidFill>
            </a:endParaRPr>
          </a:p>
        </p:txBody>
      </p:sp>
    </p:spTree>
    <p:extLst>
      <p:ext uri="{BB962C8B-B14F-4D97-AF65-F5344CB8AC3E}">
        <p14:creationId xmlns:p14="http://schemas.microsoft.com/office/powerpoint/2010/main" val="21652499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9144000" cy="5143500"/>
          </a:xfrm>
          <a:prstGeom prst="rect">
            <a:avLst/>
          </a:prstGeom>
        </p:spPr>
      </p:pic>
      <p:sp>
        <p:nvSpPr>
          <p:cNvPr id="3" name="İçerik Yer Tutucusu 2"/>
          <p:cNvSpPr>
            <a:spLocks noGrp="1"/>
          </p:cNvSpPr>
          <p:nvPr>
            <p:ph idx="1"/>
          </p:nvPr>
        </p:nvSpPr>
        <p:spPr>
          <a:xfrm>
            <a:off x="971600" y="1437624"/>
            <a:ext cx="7467600" cy="486054"/>
          </a:xfrm>
        </p:spPr>
        <p:txBody>
          <a:bodyPr>
            <a:noAutofit/>
          </a:bodyPr>
          <a:lstStyle/>
          <a:p>
            <a:pPr marL="0" indent="0" algn="ctr">
              <a:buNone/>
            </a:pPr>
            <a:r>
              <a:rPr lang="tr-TR" sz="4400" b="1" dirty="0">
                <a:solidFill>
                  <a:schemeClr val="tx1">
                    <a:lumMod val="95000"/>
                    <a:lumOff val="5000"/>
                  </a:schemeClr>
                </a:solidFill>
              </a:rPr>
              <a:t>Ölçme ve değerlendirmenin niteliği ve sayısı </a:t>
            </a:r>
            <a:endParaRPr lang="tr-TR" sz="4400" dirty="0">
              <a:solidFill>
                <a:schemeClr val="tx1">
                  <a:lumMod val="95000"/>
                  <a:lumOff val="5000"/>
                </a:schemeClr>
              </a:solidFill>
            </a:endParaRPr>
          </a:p>
        </p:txBody>
      </p:sp>
    </p:spTree>
    <p:extLst>
      <p:ext uri="{BB962C8B-B14F-4D97-AF65-F5344CB8AC3E}">
        <p14:creationId xmlns:p14="http://schemas.microsoft.com/office/powerpoint/2010/main" val="14777602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57504"/>
            <a:ext cx="9144000" cy="486054"/>
          </a:xfrm>
        </p:spPr>
        <p:txBody>
          <a:bodyPr>
            <a:noAutofit/>
          </a:bodyPr>
          <a:lstStyle/>
          <a:p>
            <a:pPr marL="0" indent="0" algn="ctr">
              <a:buNone/>
            </a:pPr>
            <a:r>
              <a:rPr lang="tr-TR" sz="3600" b="1" dirty="0">
                <a:solidFill>
                  <a:srgbClr val="C00000"/>
                </a:solidFill>
              </a:rPr>
              <a:t>Ölçme ve değerlendirmenin niteliği ve sayısı </a:t>
            </a:r>
            <a:endParaRPr lang="tr-TR" sz="3600" dirty="0">
              <a:solidFill>
                <a:srgbClr val="C00000"/>
              </a:solidFill>
            </a:endParaRPr>
          </a:p>
        </p:txBody>
      </p:sp>
      <p:sp>
        <p:nvSpPr>
          <p:cNvPr id="2" name="Dikdörtgen 1"/>
          <p:cNvSpPr/>
          <p:nvPr/>
        </p:nvSpPr>
        <p:spPr>
          <a:xfrm>
            <a:off x="107504" y="1273887"/>
            <a:ext cx="8928992" cy="355481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indent="540385">
              <a:spcBef>
                <a:spcPts val="600"/>
              </a:spcBef>
            </a:pPr>
            <a:r>
              <a:rPr lang="tr-TR" sz="2200" b="1" dirty="0">
                <a:solidFill>
                  <a:prstClr val="black"/>
                </a:solidFill>
              </a:rPr>
              <a:t>MADDE 22 – </a:t>
            </a:r>
            <a:r>
              <a:rPr lang="tr-TR" sz="2200" b="1" dirty="0">
                <a:solidFill>
                  <a:prstClr val="black"/>
                </a:solidFill>
                <a:latin typeface="Calibri"/>
                <a:ea typeface="Times New Roman"/>
              </a:rPr>
              <a:t>– </a:t>
            </a:r>
            <a:r>
              <a:rPr lang="tr-TR" sz="2200" dirty="0">
                <a:solidFill>
                  <a:prstClr val="black"/>
                </a:solidFill>
                <a:latin typeface="Calibri"/>
                <a:ea typeface="Times New Roman"/>
              </a:rPr>
              <a:t>(1) İlkokul 4 üncü sınıf ile ortaokul ve imam-hatip ortaokullarında öğrencilere;</a:t>
            </a:r>
          </a:p>
          <a:p>
            <a:pPr indent="540385">
              <a:spcBef>
                <a:spcPts val="600"/>
              </a:spcBef>
            </a:pPr>
            <a:r>
              <a:rPr lang="tr-TR" sz="2200" dirty="0">
                <a:solidFill>
                  <a:prstClr val="black"/>
                </a:solidFill>
                <a:latin typeface="Calibri"/>
                <a:ea typeface="Times New Roman"/>
              </a:rPr>
              <a:t>a) </a:t>
            </a:r>
            <a:r>
              <a:rPr lang="tr-TR" sz="2200" dirty="0" smtClean="0">
                <a:solidFill>
                  <a:prstClr val="black"/>
                </a:solidFill>
                <a:latin typeface="Calibri"/>
                <a:ea typeface="Times New Roman"/>
              </a:rPr>
              <a:t>4</a:t>
            </a:r>
            <a:r>
              <a:rPr lang="tr-TR" sz="2200" dirty="0">
                <a:solidFill>
                  <a:prstClr val="black"/>
                </a:solidFill>
                <a:latin typeface="Calibri"/>
                <a:ea typeface="Times New Roman"/>
              </a:rPr>
              <a:t>, 5, 6, 7 ve 8 inci sınıflarda her dersten bir dönemde iki sınav yapılır. Sınavların zamanı, en az bir hafta önceden öğrencilere duyurulur. Bir sınıfta/şubede bir günde yapılacak sınav sayısı ikiyi, her bir sınav süresi ise bir ders saatini geçemez. Ortak değerlendirme yapılmasına imkân vermek üzere; sınavlar ilgili zümre kararı doğrultusunda okul müdürlüğünce ortak olarak da yapılabilir. Ortak sınavların soruları ve cevap anahtarları zümre öğretmenlerince hazırlanır.</a:t>
            </a:r>
          </a:p>
          <a:p>
            <a:pPr algn="just"/>
            <a:r>
              <a:rPr lang="tr-TR" sz="2200" b="1" dirty="0" smtClean="0">
                <a:solidFill>
                  <a:prstClr val="black"/>
                </a:solidFill>
              </a:rPr>
              <a:t>. </a:t>
            </a:r>
            <a:endParaRPr lang="tr-TR" sz="2200" b="1" dirty="0">
              <a:solidFill>
                <a:prstClr val="black"/>
              </a:solidFill>
            </a:endParaRPr>
          </a:p>
        </p:txBody>
      </p:sp>
    </p:spTree>
    <p:extLst>
      <p:ext uri="{BB962C8B-B14F-4D97-AF65-F5344CB8AC3E}">
        <p14:creationId xmlns:p14="http://schemas.microsoft.com/office/powerpoint/2010/main" val="992848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6" y="357504"/>
            <a:ext cx="9108504" cy="486054"/>
          </a:xfrm>
        </p:spPr>
        <p:txBody>
          <a:bodyPr>
            <a:noAutofit/>
          </a:bodyPr>
          <a:lstStyle/>
          <a:p>
            <a:pPr marL="0" indent="0" algn="ctr">
              <a:buNone/>
            </a:pPr>
            <a:r>
              <a:rPr lang="tr-TR" sz="3600" b="1" dirty="0">
                <a:solidFill>
                  <a:srgbClr val="C00000"/>
                </a:solidFill>
              </a:rPr>
              <a:t>Ölçme ve değerlendirmenin niteliği ve sayısı </a:t>
            </a:r>
            <a:endParaRPr lang="tr-TR" sz="3600" dirty="0">
              <a:solidFill>
                <a:srgbClr val="C00000"/>
              </a:solidFill>
            </a:endParaRPr>
          </a:p>
        </p:txBody>
      </p:sp>
      <p:sp>
        <p:nvSpPr>
          <p:cNvPr id="2" name="Dikdörtgen 1"/>
          <p:cNvSpPr/>
          <p:nvPr/>
        </p:nvSpPr>
        <p:spPr>
          <a:xfrm>
            <a:off x="414080" y="1491630"/>
            <a:ext cx="8352928" cy="3139321"/>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22 – b) Öğretmenlerce yapılan sınavlarda farklı soru tiplerine yer verilir. Soruların konulara göre dağılımı yapılırken ağırlığın bir önceki sınavdan sonra işlenen konulardan olmak kaydıyla geriye doğru azalan bir oranda ve dönem başından beri işlenen konulardan seçilir. </a:t>
            </a:r>
          </a:p>
          <a:p>
            <a:r>
              <a:rPr lang="tr-TR" sz="2200" dirty="0">
                <a:solidFill>
                  <a:prstClr val="black"/>
                </a:solidFill>
              </a:rPr>
              <a:t>c) Sınavlardan önce, sorularla birlikte cevap anahtarı da hazırlanır ve sınav kâğıtları ile birlikte saklanır. Cevap anahtarında her soruya verilecek puan, ayrıntılı olarak belirtilir. Sınav soruları, imkânlar ölçüsünde çoğaltılarak öğrencilere dağıtılır. </a:t>
            </a:r>
          </a:p>
        </p:txBody>
      </p:sp>
    </p:spTree>
    <p:extLst>
      <p:ext uri="{BB962C8B-B14F-4D97-AF65-F5344CB8AC3E}">
        <p14:creationId xmlns:p14="http://schemas.microsoft.com/office/powerpoint/2010/main" val="214078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249492"/>
            <a:ext cx="8928992" cy="486054"/>
          </a:xfrm>
        </p:spPr>
        <p:txBody>
          <a:bodyPr>
            <a:noAutofit/>
          </a:bodyPr>
          <a:lstStyle/>
          <a:p>
            <a:pPr marL="0" indent="0" algn="ctr">
              <a:buNone/>
            </a:pPr>
            <a:r>
              <a:rPr lang="tr-TR" sz="3600" b="1" dirty="0">
                <a:solidFill>
                  <a:srgbClr val="C00000"/>
                </a:solidFill>
              </a:rPr>
              <a:t>Ölçme ve değerlendirmenin niteliği ve sayısı </a:t>
            </a:r>
            <a:endParaRPr lang="tr-TR" sz="3600" dirty="0">
              <a:solidFill>
                <a:srgbClr val="C00000"/>
              </a:solidFill>
            </a:endParaRPr>
          </a:p>
        </p:txBody>
      </p:sp>
      <p:sp>
        <p:nvSpPr>
          <p:cNvPr id="2" name="Dikdörtgen 1"/>
          <p:cNvSpPr/>
          <p:nvPr/>
        </p:nvSpPr>
        <p:spPr>
          <a:xfrm>
            <a:off x="395536" y="1437624"/>
            <a:ext cx="8496944" cy="3370153"/>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indent="540385">
              <a:spcBef>
                <a:spcPts val="600"/>
              </a:spcBef>
            </a:pPr>
            <a:r>
              <a:rPr lang="tr-TR" sz="2200" b="1" dirty="0">
                <a:solidFill>
                  <a:prstClr val="black"/>
                </a:solidFill>
              </a:rPr>
              <a:t>MADDE 22 – </a:t>
            </a:r>
            <a:r>
              <a:rPr lang="tr-TR" sz="2200" dirty="0">
                <a:solidFill>
                  <a:prstClr val="black"/>
                </a:solidFill>
                <a:latin typeface="Calibri"/>
                <a:ea typeface="Times New Roman"/>
              </a:rPr>
              <a:t>ç) Kopya çeken öğrencinin sınavı geçersiz sayılır ve puanla değerlendirilmez. Ancak, dönem puanının hesaplanmasında aritmetik ortalama alınırken sınav sayısına dâhil edilir. Ayrıca bu durum, ders öğretmenince okul yönetimine bildirilir.</a:t>
            </a:r>
          </a:p>
          <a:p>
            <a:pPr indent="540385">
              <a:spcBef>
                <a:spcPts val="600"/>
              </a:spcBef>
            </a:pPr>
            <a:r>
              <a:rPr lang="tr-TR" sz="2200" dirty="0">
                <a:solidFill>
                  <a:prstClr val="black"/>
                </a:solidFill>
                <a:latin typeface="Calibri"/>
                <a:ea typeface="Times New Roman"/>
              </a:rPr>
              <a:t>d) </a:t>
            </a:r>
            <a:r>
              <a:rPr lang="tr-TR" sz="2200" dirty="0" smtClean="0">
                <a:solidFill>
                  <a:prstClr val="black"/>
                </a:solidFill>
                <a:latin typeface="Calibri"/>
                <a:ea typeface="Times New Roman"/>
              </a:rPr>
              <a:t>İl </a:t>
            </a:r>
            <a:r>
              <a:rPr lang="tr-TR" sz="2200" dirty="0">
                <a:solidFill>
                  <a:prstClr val="black"/>
                </a:solidFill>
                <a:latin typeface="Calibri"/>
                <a:ea typeface="Times New Roman"/>
              </a:rPr>
              <a:t>veya ilçe bazında ilgili zümre kararıyla ortak sınavlar yapılabilir.</a:t>
            </a:r>
          </a:p>
          <a:p>
            <a:pPr indent="540385">
              <a:spcBef>
                <a:spcPts val="600"/>
              </a:spcBef>
            </a:pPr>
            <a:r>
              <a:rPr lang="tr-TR" sz="2200" dirty="0">
                <a:solidFill>
                  <a:prstClr val="black"/>
                </a:solidFill>
                <a:latin typeface="Calibri"/>
                <a:ea typeface="Times New Roman"/>
              </a:rPr>
              <a:t>e) </a:t>
            </a:r>
            <a:r>
              <a:rPr lang="tr-TR" sz="2200" dirty="0" smtClean="0">
                <a:solidFill>
                  <a:prstClr val="black"/>
                </a:solidFill>
                <a:latin typeface="Calibri"/>
                <a:ea typeface="Times New Roman"/>
              </a:rPr>
              <a:t>Gerektiğinde </a:t>
            </a:r>
            <a:r>
              <a:rPr lang="tr-TR" sz="2200" dirty="0">
                <a:solidFill>
                  <a:prstClr val="black"/>
                </a:solidFill>
                <a:latin typeface="Calibri"/>
                <a:ea typeface="Times New Roman"/>
              </a:rPr>
              <a:t>Bakanlıkça ülke veya bölge bazlı olarak ortak sınavlar yapılabilir. </a:t>
            </a:r>
          </a:p>
          <a:p>
            <a:pPr indent="540385">
              <a:spcBef>
                <a:spcPts val="600"/>
              </a:spcBef>
            </a:pPr>
            <a:r>
              <a:rPr lang="tr-TR" sz="2200" dirty="0">
                <a:solidFill>
                  <a:prstClr val="black"/>
                </a:solidFill>
                <a:latin typeface="Calibri"/>
                <a:ea typeface="Times New Roman"/>
              </a:rPr>
              <a:t>f) </a:t>
            </a:r>
            <a:r>
              <a:rPr lang="tr-TR" sz="2200" dirty="0" smtClean="0">
                <a:solidFill>
                  <a:prstClr val="black"/>
                </a:solidFill>
                <a:latin typeface="Calibri"/>
                <a:ea typeface="Times New Roman"/>
              </a:rPr>
              <a:t>Ortak </a:t>
            </a:r>
            <a:r>
              <a:rPr lang="tr-TR" sz="2200" dirty="0">
                <a:solidFill>
                  <a:prstClr val="black"/>
                </a:solidFill>
                <a:latin typeface="Calibri"/>
                <a:ea typeface="Times New Roman"/>
              </a:rPr>
              <a:t>sınavların uygulanması ile ilgili usul ve esaslar Yönerge ile belirlenir.</a:t>
            </a:r>
          </a:p>
        </p:txBody>
      </p:sp>
    </p:spTree>
    <p:extLst>
      <p:ext uri="{BB962C8B-B14F-4D97-AF65-F5344CB8AC3E}">
        <p14:creationId xmlns:p14="http://schemas.microsoft.com/office/powerpoint/2010/main" val="3504230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9512" y="303498"/>
            <a:ext cx="8784976" cy="486054"/>
          </a:xfrm>
        </p:spPr>
        <p:txBody>
          <a:bodyPr>
            <a:noAutofit/>
          </a:bodyPr>
          <a:lstStyle/>
          <a:p>
            <a:pPr marL="0" indent="0" algn="ctr">
              <a:buNone/>
            </a:pPr>
            <a:r>
              <a:rPr lang="tr-TR" sz="3600" b="1" dirty="0">
                <a:solidFill>
                  <a:srgbClr val="C00000"/>
                </a:solidFill>
              </a:rPr>
              <a:t>Ölçme ve değerlendirmenin niteliği ve sayısı </a:t>
            </a:r>
            <a:endParaRPr lang="tr-TR" sz="3600" dirty="0">
              <a:solidFill>
                <a:srgbClr val="C00000"/>
              </a:solidFill>
            </a:endParaRPr>
          </a:p>
        </p:txBody>
      </p:sp>
      <p:sp>
        <p:nvSpPr>
          <p:cNvPr id="2" name="Dikdörtgen 1"/>
          <p:cNvSpPr/>
          <p:nvPr/>
        </p:nvSpPr>
        <p:spPr>
          <a:xfrm>
            <a:off x="270587" y="1275606"/>
            <a:ext cx="8568952" cy="329320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spcBef>
                <a:spcPts val="600"/>
              </a:spcBef>
            </a:pPr>
            <a:r>
              <a:rPr lang="tr-TR" sz="2200" dirty="0">
                <a:solidFill>
                  <a:prstClr val="black"/>
                </a:solidFill>
              </a:rPr>
              <a:t>MADDE 22 – (2) Ortaokul ve imam-hatip ortaokullarında öğrencilere ders yılında istedikleri ders veya derslerden bireysel ya da grup çalışması şeklinde öğretmen rehberliğinde en az bir proje hazırlatılır. Projeler verildikleri dönemde değerlendirilir. Proje vermeyen öğrencinin proje notu sıfır olarak değerlendirilir. </a:t>
            </a:r>
          </a:p>
          <a:p>
            <a:pPr>
              <a:spcBef>
                <a:spcPts val="600"/>
              </a:spcBef>
            </a:pPr>
            <a:r>
              <a:rPr lang="tr-TR" sz="2200" dirty="0">
                <a:solidFill>
                  <a:prstClr val="black"/>
                </a:solidFill>
              </a:rPr>
              <a:t>(3) </a:t>
            </a:r>
            <a:r>
              <a:rPr lang="tr-TR" sz="2200" dirty="0" smtClean="0">
                <a:solidFill>
                  <a:prstClr val="black"/>
                </a:solidFill>
              </a:rPr>
              <a:t>Öğrencilere </a:t>
            </a:r>
            <a:r>
              <a:rPr lang="tr-TR" sz="2200" dirty="0">
                <a:solidFill>
                  <a:prstClr val="black"/>
                </a:solidFill>
              </a:rPr>
              <a:t>her dönemde her bir dersin haftalık ders saati sayısı 2 ve daha az olanlara 2, haftalık ders saati sayısı 2 den fazla olanlara ise 3 defa ders etkinliklerine katılım puanı verilir. </a:t>
            </a:r>
          </a:p>
          <a:p>
            <a:pPr>
              <a:spcBef>
                <a:spcPts val="600"/>
              </a:spcBef>
            </a:pPr>
            <a:r>
              <a:rPr lang="tr-TR" sz="2200" dirty="0">
                <a:solidFill>
                  <a:prstClr val="black"/>
                </a:solidFill>
              </a:rPr>
              <a:t>(4) Rehberlik ve sosyal etkinlikler puanla değerlendirilmez. </a:t>
            </a:r>
          </a:p>
        </p:txBody>
      </p:sp>
    </p:spTree>
    <p:extLst>
      <p:ext uri="{BB962C8B-B14F-4D97-AF65-F5344CB8AC3E}">
        <p14:creationId xmlns:p14="http://schemas.microsoft.com/office/powerpoint/2010/main" val="238363595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303498"/>
            <a:ext cx="9252520" cy="486054"/>
          </a:xfrm>
        </p:spPr>
        <p:txBody>
          <a:bodyPr>
            <a:noAutofit/>
          </a:bodyPr>
          <a:lstStyle/>
          <a:p>
            <a:pPr marL="0" indent="0" algn="ctr">
              <a:buNone/>
            </a:pPr>
            <a:r>
              <a:rPr lang="tr-TR" sz="3600" b="1" dirty="0">
                <a:solidFill>
                  <a:srgbClr val="C00000"/>
                </a:solidFill>
              </a:rPr>
              <a:t>Ölçme ve değerlendirmeye katılmayanlar </a:t>
            </a:r>
            <a:endParaRPr lang="tr-TR" sz="3600" dirty="0">
              <a:solidFill>
                <a:srgbClr val="C00000"/>
              </a:solidFill>
            </a:endParaRPr>
          </a:p>
        </p:txBody>
      </p:sp>
      <p:sp>
        <p:nvSpPr>
          <p:cNvPr id="2" name="Dikdörtgen 1"/>
          <p:cNvSpPr/>
          <p:nvPr/>
        </p:nvSpPr>
        <p:spPr>
          <a:xfrm>
            <a:off x="395536" y="1761660"/>
            <a:ext cx="8424936" cy="3046988"/>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solidFill>
                  <a:prstClr val="black"/>
                </a:solidFill>
              </a:rPr>
              <a:t>MADDE 23 – (1) </a:t>
            </a:r>
            <a:r>
              <a:rPr lang="tr-TR" sz="2400" dirty="0" smtClean="0">
                <a:solidFill>
                  <a:prstClr val="black"/>
                </a:solidFill>
              </a:rPr>
              <a:t>Öğretmenler </a:t>
            </a:r>
            <a:r>
              <a:rPr lang="tr-TR" sz="2400" dirty="0">
                <a:solidFill>
                  <a:prstClr val="black"/>
                </a:solidFill>
              </a:rPr>
              <a:t>tarafından yapılan sınavlara herhangi bir nedenle katılamayan veya projesini zamanında teslim edemeyen öğrencinin durumu okul yönetimince yazılı, e-posta veya Bakanlık mobil bilgi servisi ile velisine bildirilir. Veli, öğrencisinin sınava katılamama veya projesini zamanında teslim edememe gerekçesini, en geç beş iş günü içinde okul yönetimine yazılı olarak bildirir. </a:t>
            </a:r>
            <a:endParaRPr lang="tr-TR" sz="2400" dirty="0" smtClean="0">
              <a:solidFill>
                <a:prstClr val="black"/>
              </a:solidFill>
            </a:endParaRPr>
          </a:p>
          <a:p>
            <a:r>
              <a:rPr lang="tr-TR" sz="2400" dirty="0" smtClean="0">
                <a:solidFill>
                  <a:prstClr val="black"/>
                </a:solidFill>
              </a:rPr>
              <a:t> </a:t>
            </a:r>
            <a:endParaRPr lang="tr-TR" sz="2400" dirty="0">
              <a:solidFill>
                <a:prstClr val="black"/>
              </a:solidFill>
            </a:endParaRPr>
          </a:p>
        </p:txBody>
      </p:sp>
    </p:spTree>
    <p:extLst>
      <p:ext uri="{BB962C8B-B14F-4D97-AF65-F5344CB8AC3E}">
        <p14:creationId xmlns:p14="http://schemas.microsoft.com/office/powerpoint/2010/main" val="23251304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144000" cy="486054"/>
          </a:xfrm>
        </p:spPr>
        <p:txBody>
          <a:bodyPr>
            <a:noAutofit/>
          </a:bodyPr>
          <a:lstStyle/>
          <a:p>
            <a:pPr marL="0" indent="0" algn="ctr">
              <a:buNone/>
            </a:pPr>
            <a:r>
              <a:rPr lang="tr-TR" sz="3600" b="1" dirty="0">
                <a:solidFill>
                  <a:srgbClr val="C00000"/>
                </a:solidFill>
              </a:rPr>
              <a:t>Ölçme ve değerlendirmeye katılmayanlar </a:t>
            </a:r>
            <a:endParaRPr lang="tr-TR" sz="3600" dirty="0">
              <a:solidFill>
                <a:srgbClr val="C00000"/>
              </a:solidFill>
            </a:endParaRPr>
          </a:p>
        </p:txBody>
      </p:sp>
      <p:sp>
        <p:nvSpPr>
          <p:cNvPr id="2" name="Dikdörtgen 1"/>
          <p:cNvSpPr/>
          <p:nvPr/>
        </p:nvSpPr>
        <p:spPr>
          <a:xfrm>
            <a:off x="107504" y="1203598"/>
            <a:ext cx="8928992" cy="3785652"/>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solidFill>
                  <a:prstClr val="black"/>
                </a:solidFill>
              </a:rPr>
              <a:t>MADDE 23 – (2) Öğretmenler tarafından yapılan sınavlara katılmayan ve okul yönetimince özrü uygun görülen öğrenciler, ders öğretmeninin belirleyeceği bir zamanda önceden öğrenciye duyurularak dersin niteliğine göre yapılacak değerlendirme etkinliğine alınır. Bu ölçme değerlendirme etkinliği, sınıfta diğer öğrencilerle ders işlenirken yapılabileceği gibi ders dışında da yapılabilir. Öğrenciler, projelerini öğretmenin belirleyeceği süre içinde teslim eder. </a:t>
            </a:r>
            <a:endParaRPr lang="tr-TR" sz="2400" dirty="0" smtClean="0">
              <a:solidFill>
                <a:prstClr val="black"/>
              </a:solidFill>
            </a:endParaRPr>
          </a:p>
          <a:p>
            <a:pPr algn="just"/>
            <a:endParaRPr lang="tr-TR" sz="2400" dirty="0" smtClean="0">
              <a:solidFill>
                <a:prstClr val="black"/>
              </a:solidFill>
            </a:endParaRPr>
          </a:p>
          <a:p>
            <a:r>
              <a:rPr lang="tr-TR" sz="2400" dirty="0" smtClean="0">
                <a:solidFill>
                  <a:prstClr val="black"/>
                </a:solidFill>
              </a:rPr>
              <a:t> </a:t>
            </a:r>
            <a:endParaRPr lang="tr-TR" sz="2400" dirty="0">
              <a:solidFill>
                <a:prstClr val="black"/>
              </a:solidFill>
            </a:endParaRPr>
          </a:p>
        </p:txBody>
      </p:sp>
    </p:spTree>
    <p:extLst>
      <p:ext uri="{BB962C8B-B14F-4D97-AF65-F5344CB8AC3E}">
        <p14:creationId xmlns:p14="http://schemas.microsoft.com/office/powerpoint/2010/main" val="5575543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383618"/>
            <a:ext cx="8352928" cy="1836204"/>
          </a:xfr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ormAutofit lnSpcReduction="10000"/>
          </a:bodyPr>
          <a:lstStyle/>
          <a:p>
            <a:pPr marL="0" indent="0" algn="just">
              <a:buNone/>
            </a:pPr>
            <a:endParaRPr lang="tr-TR" dirty="0" smtClean="0">
              <a:solidFill>
                <a:schemeClr val="tx1">
                  <a:lumMod val="50000"/>
                </a:schemeClr>
              </a:solidFill>
            </a:endParaRPr>
          </a:p>
          <a:p>
            <a:pPr marL="0" indent="0" algn="just">
              <a:buNone/>
            </a:pPr>
            <a:r>
              <a:rPr lang="tr-TR" dirty="0" smtClean="0">
                <a:solidFill>
                  <a:schemeClr val="tx1">
                    <a:lumMod val="50000"/>
                  </a:schemeClr>
                </a:solidFill>
              </a:rPr>
              <a:t>Millî </a:t>
            </a:r>
            <a:r>
              <a:rPr lang="tr-TR" dirty="0">
                <a:solidFill>
                  <a:schemeClr val="tx1">
                    <a:lumMod val="50000"/>
                  </a:schemeClr>
                </a:solidFill>
              </a:rPr>
              <a:t>Eğitim Bakanlığına bağlı resmî ve özel, okul öncesi eğitim ve ilköğretim kurumlarının Türk Millî Eğitiminin genel amaç ve temel ilkelerine uygun olarak görev ve işleyişi ile ilgili usul ve esaslarını düzenlemektir.</a:t>
            </a:r>
          </a:p>
        </p:txBody>
      </p:sp>
      <p:sp>
        <p:nvSpPr>
          <p:cNvPr id="5" name="İçerik Yer Tutucusu 2"/>
          <p:cNvSpPr txBox="1">
            <a:spLocks/>
          </p:cNvSpPr>
          <p:nvPr/>
        </p:nvSpPr>
        <p:spPr>
          <a:xfrm>
            <a:off x="881238" y="357504"/>
            <a:ext cx="7467600" cy="70207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a:lstStyle>
          <a:p>
            <a:pPr marL="0" indent="0">
              <a:buFont typeface="Arial" pitchFamily="34" charset="0"/>
              <a:buNone/>
            </a:pPr>
            <a:r>
              <a:rPr lang="tr-TR" sz="3600" dirty="0" smtClean="0">
                <a:solidFill>
                  <a:srgbClr val="FF0000"/>
                </a:solidFill>
              </a:rPr>
              <a:t>AMAÇ</a:t>
            </a:r>
            <a:endParaRPr lang="tr-TR" sz="3600" dirty="0">
              <a:solidFill>
                <a:srgbClr val="FF0000"/>
              </a:solidFill>
            </a:endParaRPr>
          </a:p>
        </p:txBody>
      </p:sp>
    </p:spTree>
    <p:extLst>
      <p:ext uri="{BB962C8B-B14F-4D97-AF65-F5344CB8AC3E}">
        <p14:creationId xmlns:p14="http://schemas.microsoft.com/office/powerpoint/2010/main" val="150091558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0528" y="303498"/>
            <a:ext cx="9324528" cy="486054"/>
          </a:xfrm>
        </p:spPr>
        <p:txBody>
          <a:bodyPr>
            <a:noAutofit/>
          </a:bodyPr>
          <a:lstStyle/>
          <a:p>
            <a:pPr marL="0" indent="0" algn="ctr">
              <a:buNone/>
            </a:pPr>
            <a:r>
              <a:rPr lang="tr-TR" sz="3600" b="1" dirty="0">
                <a:solidFill>
                  <a:srgbClr val="C00000"/>
                </a:solidFill>
              </a:rPr>
              <a:t>Ölçme ve değerlendirmeye katılmayanlar </a:t>
            </a:r>
            <a:endParaRPr lang="tr-TR" sz="3600" dirty="0">
              <a:solidFill>
                <a:srgbClr val="C00000"/>
              </a:solidFill>
            </a:endParaRPr>
          </a:p>
        </p:txBody>
      </p:sp>
      <p:sp>
        <p:nvSpPr>
          <p:cNvPr id="2" name="Dikdörtgen 1"/>
          <p:cNvSpPr/>
          <p:nvPr/>
        </p:nvSpPr>
        <p:spPr>
          <a:xfrm>
            <a:off x="394724" y="1545636"/>
            <a:ext cx="8280920" cy="1938992"/>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solidFill>
                  <a:prstClr val="black"/>
                </a:solidFill>
              </a:rPr>
              <a:t>MADDE 23 </a:t>
            </a:r>
            <a:r>
              <a:rPr lang="tr-TR" sz="2400" dirty="0" smtClean="0">
                <a:solidFill>
                  <a:prstClr val="black"/>
                </a:solidFill>
              </a:rPr>
              <a:t>– (4) Sınavlara </a:t>
            </a:r>
            <a:r>
              <a:rPr lang="tr-TR" sz="2400" dirty="0">
                <a:solidFill>
                  <a:prstClr val="black"/>
                </a:solidFill>
              </a:rPr>
              <a:t>geçerli özrü olmadan katılmayan, projesini zamanında teslim etmeyen öğrencilerin durumları puanla değerlendirilmez. e-Okul sistemine “G’’(girmedi) ibaresi işlenir. Ancak dönem puanı hesaplamalarında sınav ve proje adedi tam olarak alınır.  </a:t>
            </a:r>
          </a:p>
        </p:txBody>
      </p:sp>
    </p:spTree>
    <p:extLst>
      <p:ext uri="{BB962C8B-B14F-4D97-AF65-F5344CB8AC3E}">
        <p14:creationId xmlns:p14="http://schemas.microsoft.com/office/powerpoint/2010/main" val="3565076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49492"/>
            <a:ext cx="9144000" cy="486054"/>
          </a:xfrm>
        </p:spPr>
        <p:txBody>
          <a:bodyPr>
            <a:noAutofit/>
          </a:bodyPr>
          <a:lstStyle/>
          <a:p>
            <a:pPr marL="0" indent="0" algn="ctr">
              <a:buNone/>
            </a:pPr>
            <a:r>
              <a:rPr lang="tr-TR" sz="3600" b="1" dirty="0">
                <a:solidFill>
                  <a:srgbClr val="C00000"/>
                </a:solidFill>
              </a:rPr>
              <a:t>Sağlık durumu engeline göre dersler</a:t>
            </a:r>
            <a:endParaRPr lang="tr-TR" sz="3600" dirty="0">
              <a:solidFill>
                <a:srgbClr val="C00000"/>
              </a:solidFill>
            </a:endParaRPr>
          </a:p>
        </p:txBody>
      </p:sp>
      <p:sp>
        <p:nvSpPr>
          <p:cNvPr id="2" name="Dikdörtgen 1"/>
          <p:cNvSpPr/>
          <p:nvPr/>
        </p:nvSpPr>
        <p:spPr>
          <a:xfrm>
            <a:off x="107504" y="1131590"/>
            <a:ext cx="8928992" cy="381642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24 – (1) Sağlık durumları veya bedensel engelleri nedeniyle uygulamalı derslere giremeyecek durumda olan öğrenciler, bu durumlarını sağlık kurum ve kuruluşlarından alacakları raporla belgelendirmek zorundadır. Bu durumdaki öğrenciler, rapor süresince bu derslerde raporda belirtilen faaliyetlerden sorumlu tutulmazlar. Dersin özelliğine ve katıldıkları etkinliklere göre değerlendirilerek gerekli yerlerde raporlu oldukları belirtilir. </a:t>
            </a:r>
          </a:p>
          <a:p>
            <a:r>
              <a:rPr lang="tr-TR" sz="2200" dirty="0">
                <a:solidFill>
                  <a:prstClr val="black"/>
                </a:solidFill>
              </a:rPr>
              <a:t>(2) Uygulamalı derslerle ilgili özür başvurusu, öğrencilerin velileri tarafından dilekçe ile okul müdürlüğüne yapılır. Usulüne uygun olarak alınmayan raporlar kabul edilmez. Alınacak raporlarda süre belirtilmemiş ise yalnız o eğitim ve öğretim yılı için geçerli sayılır.</a:t>
            </a:r>
          </a:p>
        </p:txBody>
      </p:sp>
    </p:spTree>
    <p:extLst>
      <p:ext uri="{BB962C8B-B14F-4D97-AF65-F5344CB8AC3E}">
        <p14:creationId xmlns:p14="http://schemas.microsoft.com/office/powerpoint/2010/main" val="38934100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483518"/>
            <a:ext cx="9144000" cy="486054"/>
          </a:xfrm>
        </p:spPr>
        <p:txBody>
          <a:bodyPr>
            <a:noAutofit/>
          </a:bodyPr>
          <a:lstStyle/>
          <a:p>
            <a:pPr marL="0" indent="0" algn="ctr">
              <a:buNone/>
            </a:pPr>
            <a:r>
              <a:rPr lang="tr-TR" sz="2800" b="1" dirty="0" smtClean="0">
                <a:solidFill>
                  <a:srgbClr val="C00000"/>
                </a:solidFill>
              </a:rPr>
              <a:t>Ölçme </a:t>
            </a:r>
            <a:r>
              <a:rPr lang="tr-TR" sz="2800" b="1" dirty="0">
                <a:solidFill>
                  <a:srgbClr val="C00000"/>
                </a:solidFill>
              </a:rPr>
              <a:t>ve değerlendirme sonuçlarının duyurulması</a:t>
            </a:r>
            <a:endParaRPr lang="tr-TR" sz="2800" dirty="0">
              <a:solidFill>
                <a:srgbClr val="C00000"/>
              </a:solidFill>
            </a:endParaRPr>
          </a:p>
        </p:txBody>
      </p:sp>
      <p:sp>
        <p:nvSpPr>
          <p:cNvPr id="2" name="Dikdörtgen 1"/>
          <p:cNvSpPr/>
          <p:nvPr/>
        </p:nvSpPr>
        <p:spPr>
          <a:xfrm>
            <a:off x="179512" y="1203598"/>
            <a:ext cx="8856984" cy="381642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25 – (1) </a:t>
            </a:r>
            <a:r>
              <a:rPr lang="tr-TR" sz="2200" dirty="0" smtClean="0">
                <a:solidFill>
                  <a:prstClr val="black"/>
                </a:solidFill>
              </a:rPr>
              <a:t>Sınav </a:t>
            </a:r>
            <a:r>
              <a:rPr lang="tr-TR" sz="2200" dirty="0">
                <a:solidFill>
                  <a:prstClr val="black"/>
                </a:solidFill>
              </a:rPr>
              <a:t>sonuçları sınavların yapıldığı, projelerin değerlendirilmesi ise teslim edildiği tarihten başlayarak en geç 10 iş günü içinde e-Okul sistemine işlenir ve öğrencilere bildirilir. Sınav kâğıtları, incelenmek üzere öğrencilere dağıtılır ve varsa yapılan ortak hatalar sınıfta açıklandıktan sonra geri alınarak bir eğitim ve öğretim yılı saklanır. Projeler öğretmen tarafından değerlendirildikten sonra öğrenciye iade edilir ve öğrenci tarafından ders yılı sonuna kadar saklanır. Ders etkinliklerine katılım, sınav ve projeye verilen puanlar, e-Okul sisteminin ilgili bölümüne işlenir. </a:t>
            </a:r>
          </a:p>
          <a:p>
            <a:r>
              <a:rPr lang="tr-TR" sz="2200" dirty="0">
                <a:solidFill>
                  <a:prstClr val="black"/>
                </a:solidFill>
              </a:rPr>
              <a:t>(2) Öğrencilerin hazırladıkları projelerin değerlendirilmesinde kullanılan dereceli puanlama ölçekleri de bir yıl saklanır.</a:t>
            </a:r>
          </a:p>
        </p:txBody>
      </p:sp>
    </p:spTree>
    <p:extLst>
      <p:ext uri="{BB962C8B-B14F-4D97-AF65-F5344CB8AC3E}">
        <p14:creationId xmlns:p14="http://schemas.microsoft.com/office/powerpoint/2010/main" val="4065448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İçerik Yer Tutucusu 2"/>
          <p:cNvSpPr>
            <a:spLocks noGrp="1"/>
          </p:cNvSpPr>
          <p:nvPr>
            <p:ph idx="1"/>
          </p:nvPr>
        </p:nvSpPr>
        <p:spPr>
          <a:xfrm>
            <a:off x="899592" y="411510"/>
            <a:ext cx="7467600" cy="519522"/>
          </a:xfrm>
        </p:spPr>
        <p:txBody>
          <a:bodyPr>
            <a:noAutofit/>
          </a:bodyPr>
          <a:lstStyle/>
          <a:p>
            <a:pPr marL="0" indent="0" algn="ctr">
              <a:buNone/>
            </a:pPr>
            <a:r>
              <a:rPr lang="tr-TR" sz="5400" b="1" dirty="0">
                <a:solidFill>
                  <a:srgbClr val="FF0000"/>
                </a:solidFill>
              </a:rPr>
              <a:t>Sınıf Geçme</a:t>
            </a:r>
            <a:endParaRPr lang="tr-TR" sz="5400" dirty="0">
              <a:solidFill>
                <a:srgbClr val="FF0000"/>
              </a:solidFill>
            </a:endParaRPr>
          </a:p>
        </p:txBody>
      </p:sp>
    </p:spTree>
    <p:extLst>
      <p:ext uri="{BB962C8B-B14F-4D97-AF65-F5344CB8AC3E}">
        <p14:creationId xmlns:p14="http://schemas.microsoft.com/office/powerpoint/2010/main" val="23474707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99592" y="357504"/>
            <a:ext cx="7467600" cy="486054"/>
          </a:xfrm>
        </p:spPr>
        <p:txBody>
          <a:bodyPr>
            <a:noAutofit/>
          </a:bodyPr>
          <a:lstStyle/>
          <a:p>
            <a:pPr marL="0" indent="0" algn="ctr">
              <a:buNone/>
            </a:pPr>
            <a:r>
              <a:rPr lang="tr-TR" sz="3600" b="1" dirty="0">
                <a:solidFill>
                  <a:srgbClr val="C00000"/>
                </a:solidFill>
              </a:rPr>
              <a:t>Öğretmen puan çizelgesi </a:t>
            </a:r>
            <a:endParaRPr lang="tr-TR" sz="3600" dirty="0">
              <a:solidFill>
                <a:srgbClr val="C00000"/>
              </a:solidFill>
            </a:endParaRPr>
          </a:p>
        </p:txBody>
      </p:sp>
      <p:sp>
        <p:nvSpPr>
          <p:cNvPr id="2" name="Dikdörtgen 1"/>
          <p:cNvSpPr/>
          <p:nvPr/>
        </p:nvSpPr>
        <p:spPr>
          <a:xfrm>
            <a:off x="202634" y="1329612"/>
            <a:ext cx="8617838" cy="2677656"/>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solidFill>
                  <a:prstClr val="black"/>
                </a:solidFill>
              </a:rPr>
              <a:t>MADDE 26 – (1) İlkokul 4 üncü sınıf ile ortaokul ve imam-hatip ortaokullarında öğretmenler, her ders için öğrencilere verdikleri puanları e-Okul sistemindeki Öğretmen Puan Çizelgesine zamanında işler. Her dönem sona ermeden beş gün önce okul yönetimince, e-Okul sisteminden çıktısı alınan Öğretmen Puan Çizelgesi ilgili öğretmenlerle birlikte kontrol edilerek imzalanır ve okul müdürü tarafından onaylanarak dosyasında saklanır. </a:t>
            </a:r>
          </a:p>
        </p:txBody>
      </p:sp>
    </p:spTree>
    <p:extLst>
      <p:ext uri="{BB962C8B-B14F-4D97-AF65-F5344CB8AC3E}">
        <p14:creationId xmlns:p14="http://schemas.microsoft.com/office/powerpoint/2010/main" val="23030909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131590"/>
            <a:ext cx="9144000" cy="381642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27 – (1) İlkokul 4 üncü sınıfta bir dersin dönem puanı; öğrencinin sınavlar ve ders etkinliklerine katılımından aldığı puanların aritmetik ortalaması ile belirlenir. </a:t>
            </a:r>
            <a:endParaRPr lang="tr-TR" sz="2200" dirty="0" smtClean="0">
              <a:solidFill>
                <a:prstClr val="black"/>
              </a:solidFill>
            </a:endParaRPr>
          </a:p>
          <a:p>
            <a:r>
              <a:rPr lang="tr-TR" sz="2200" dirty="0" smtClean="0">
                <a:solidFill>
                  <a:prstClr val="black"/>
                </a:solidFill>
              </a:rPr>
              <a:t>(</a:t>
            </a:r>
            <a:r>
              <a:rPr lang="tr-TR" sz="2200" dirty="0">
                <a:solidFill>
                  <a:prstClr val="black"/>
                </a:solidFill>
              </a:rPr>
              <a:t>2) Ortaokul ve imam-hatip ortaokullarında bir dersin dönem puanı; </a:t>
            </a:r>
            <a:endParaRPr lang="tr-TR" sz="2200" dirty="0" smtClean="0">
              <a:solidFill>
                <a:prstClr val="black"/>
              </a:solidFill>
            </a:endParaRPr>
          </a:p>
          <a:p>
            <a:r>
              <a:rPr lang="tr-TR" sz="2200" dirty="0" smtClean="0">
                <a:solidFill>
                  <a:prstClr val="black"/>
                </a:solidFill>
              </a:rPr>
              <a:t>a</a:t>
            </a:r>
            <a:r>
              <a:rPr lang="tr-TR" sz="2200" dirty="0">
                <a:solidFill>
                  <a:prstClr val="black"/>
                </a:solidFill>
              </a:rPr>
              <a:t>) </a:t>
            </a:r>
            <a:r>
              <a:rPr lang="tr-TR" sz="2200" dirty="0" smtClean="0">
                <a:solidFill>
                  <a:prstClr val="black"/>
                </a:solidFill>
              </a:rPr>
              <a:t>Proje </a:t>
            </a:r>
            <a:r>
              <a:rPr lang="tr-TR" sz="2200" dirty="0">
                <a:solidFill>
                  <a:prstClr val="black"/>
                </a:solidFill>
              </a:rPr>
              <a:t>puanlarının aritmetik ortalaması ile ders etkinliklerine katılım puanlarının aritmetik ortalaması ayrı ayrı alınarak toplanıp ikiye bölünür. Bulunan sonuçla birinci ve ikinci sınav puanları toplanıp üçe bölünerek elde edilir. </a:t>
            </a:r>
            <a:endParaRPr lang="tr-TR" sz="2200" dirty="0" smtClean="0">
              <a:solidFill>
                <a:prstClr val="black"/>
              </a:solidFill>
            </a:endParaRPr>
          </a:p>
          <a:p>
            <a:r>
              <a:rPr lang="tr-TR" sz="2200" dirty="0" smtClean="0">
                <a:solidFill>
                  <a:prstClr val="black"/>
                </a:solidFill>
              </a:rPr>
              <a:t>b</a:t>
            </a:r>
            <a:r>
              <a:rPr lang="tr-TR" sz="2200" dirty="0">
                <a:solidFill>
                  <a:prstClr val="black"/>
                </a:solidFill>
              </a:rPr>
              <a:t>) Aritmetik ortalama hesaplanırken bölme işlemi virgülden sonra dört basamak yürütülür. Dönem puanı, yarım ve yarımdan büyük kesirler bir üst tam puan olarak değerlendirilir.</a:t>
            </a:r>
          </a:p>
        </p:txBody>
      </p:sp>
      <p:sp>
        <p:nvSpPr>
          <p:cNvPr id="6" name="İçerik Yer Tutucusu 2"/>
          <p:cNvSpPr txBox="1">
            <a:spLocks/>
          </p:cNvSpPr>
          <p:nvPr/>
        </p:nvSpPr>
        <p:spPr>
          <a:xfrm>
            <a:off x="0" y="303498"/>
            <a:ext cx="9144000" cy="48605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Clr>
                <a:srgbClr val="F4680B"/>
              </a:buClr>
              <a:buFont typeface="Wingdings 2"/>
              <a:buNone/>
            </a:pPr>
            <a:r>
              <a:rPr lang="tr-TR" sz="2800" b="1" dirty="0" smtClean="0">
                <a:solidFill>
                  <a:srgbClr val="C00000"/>
                </a:solidFill>
              </a:rPr>
              <a:t>Bir dersin dönem, yıl sonu ve ağırlıklı puanı </a:t>
            </a:r>
            <a:endParaRPr lang="tr-TR" sz="2800" dirty="0">
              <a:solidFill>
                <a:srgbClr val="C00000"/>
              </a:solidFill>
            </a:endParaRPr>
          </a:p>
        </p:txBody>
      </p:sp>
    </p:spTree>
    <p:extLst>
      <p:ext uri="{BB962C8B-B14F-4D97-AF65-F5344CB8AC3E}">
        <p14:creationId xmlns:p14="http://schemas.microsoft.com/office/powerpoint/2010/main" val="10320437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2536" y="357504"/>
            <a:ext cx="9577064" cy="486054"/>
          </a:xfrm>
        </p:spPr>
        <p:txBody>
          <a:bodyPr>
            <a:noAutofit/>
          </a:bodyPr>
          <a:lstStyle/>
          <a:p>
            <a:pPr marL="0" indent="0" algn="ctr">
              <a:buNone/>
            </a:pPr>
            <a:r>
              <a:rPr lang="tr-TR" sz="2800" b="1" dirty="0">
                <a:solidFill>
                  <a:srgbClr val="C00000"/>
                </a:solidFill>
              </a:rPr>
              <a:t>Bir dersin dönem, yıl sonu ve ağırlıklı puanı </a:t>
            </a:r>
            <a:endParaRPr lang="tr-TR" sz="2800" dirty="0">
              <a:solidFill>
                <a:srgbClr val="C00000"/>
              </a:solidFill>
            </a:endParaRPr>
          </a:p>
        </p:txBody>
      </p:sp>
      <p:sp>
        <p:nvSpPr>
          <p:cNvPr id="2" name="Dikdörtgen 1"/>
          <p:cNvSpPr/>
          <p:nvPr/>
        </p:nvSpPr>
        <p:spPr>
          <a:xfrm>
            <a:off x="395536" y="1437624"/>
            <a:ext cx="8424936" cy="2308324"/>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400" dirty="0">
                <a:solidFill>
                  <a:prstClr val="black"/>
                </a:solidFill>
              </a:rPr>
              <a:t>MADDE 27 – (3) Bir dersin yıl sonu puanı; </a:t>
            </a:r>
          </a:p>
          <a:p>
            <a:r>
              <a:rPr lang="tr-TR" sz="2400" dirty="0" smtClean="0">
                <a:solidFill>
                  <a:prstClr val="black"/>
                </a:solidFill>
              </a:rPr>
              <a:t>a) Birinci </a:t>
            </a:r>
            <a:r>
              <a:rPr lang="tr-TR" sz="2400" dirty="0">
                <a:solidFill>
                  <a:prstClr val="black"/>
                </a:solidFill>
              </a:rPr>
              <a:t>ve ikinci dönem puanlarının aritmetik ortalamasıdır. Aritmetik ortalama hesaplanırken bölme işlemi virgülden sonra dört basamak yürütülür. Yıl sonu puanı hesaplanırken yarım ve yarımdan büyük kesirler tama yükseltilir. </a:t>
            </a:r>
            <a:endParaRPr lang="tr-TR" sz="2400" dirty="0" smtClean="0">
              <a:solidFill>
                <a:prstClr val="black"/>
              </a:solidFill>
            </a:endParaRPr>
          </a:p>
          <a:p>
            <a:endParaRPr lang="tr-TR" sz="2400" dirty="0" smtClean="0">
              <a:solidFill>
                <a:prstClr val="black"/>
              </a:solidFill>
            </a:endParaRPr>
          </a:p>
        </p:txBody>
      </p:sp>
    </p:spTree>
    <p:extLst>
      <p:ext uri="{BB962C8B-B14F-4D97-AF65-F5344CB8AC3E}">
        <p14:creationId xmlns:p14="http://schemas.microsoft.com/office/powerpoint/2010/main" val="221780409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215516" y="411510"/>
            <a:ext cx="8640960" cy="486054"/>
          </a:xfrm>
        </p:spPr>
        <p:txBody>
          <a:bodyPr>
            <a:noAutofit/>
          </a:bodyPr>
          <a:lstStyle/>
          <a:p>
            <a:pPr marL="0" indent="0" algn="ctr">
              <a:buNone/>
            </a:pPr>
            <a:r>
              <a:rPr lang="tr-TR" sz="2800" b="1" dirty="0">
                <a:solidFill>
                  <a:srgbClr val="C00000"/>
                </a:solidFill>
              </a:rPr>
              <a:t>Bir dersin dönem, yıl sonu ve ağırlıklı puanı </a:t>
            </a:r>
            <a:endParaRPr lang="tr-TR" sz="2800" dirty="0">
              <a:solidFill>
                <a:srgbClr val="C00000"/>
              </a:solidFill>
            </a:endParaRPr>
          </a:p>
        </p:txBody>
      </p:sp>
      <p:sp>
        <p:nvSpPr>
          <p:cNvPr id="2" name="Dikdörtgen 1"/>
          <p:cNvSpPr/>
          <p:nvPr/>
        </p:nvSpPr>
        <p:spPr>
          <a:xfrm>
            <a:off x="395536" y="1221600"/>
            <a:ext cx="8280920" cy="3477875"/>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27 – b) Öğrencilerden; </a:t>
            </a:r>
            <a:endParaRPr lang="tr-TR" sz="2200" dirty="0" smtClean="0">
              <a:solidFill>
                <a:prstClr val="black"/>
              </a:solidFill>
            </a:endParaRPr>
          </a:p>
          <a:p>
            <a:r>
              <a:rPr lang="tr-TR" sz="2200" dirty="0" smtClean="0">
                <a:solidFill>
                  <a:prstClr val="black"/>
                </a:solidFill>
              </a:rPr>
              <a:t>1</a:t>
            </a:r>
            <a:r>
              <a:rPr lang="tr-TR" sz="2200" dirty="0">
                <a:solidFill>
                  <a:prstClr val="black"/>
                </a:solidFill>
              </a:rPr>
              <a:t>) Herhangi bir dersten iki dönemde de puanı olmayanların yetiştirme programından aldığı puan, </a:t>
            </a:r>
          </a:p>
          <a:p>
            <a:r>
              <a:rPr lang="tr-TR" sz="2200" dirty="0">
                <a:solidFill>
                  <a:prstClr val="black"/>
                </a:solidFill>
              </a:rPr>
              <a:t>2) Her iki dönemde veya dönemin birinde uygulamalı herhangi bir derste sağlık durumları veya bedensel engelleri nedeniyle sağlık raporunda belirtilen faaliyetleri yapamayanların bu dersin öğretim programında yer alan temel becerilere yönelik faaliyetlere katılımları değerlendirilerek verilen dönem puanlarının aritmetik ortalaması, o dersin yıl sonu puanı sayılır.</a:t>
            </a:r>
          </a:p>
          <a:p>
            <a:endParaRPr lang="tr-TR" sz="2200" dirty="0" smtClean="0">
              <a:solidFill>
                <a:prstClr val="black"/>
              </a:solidFill>
            </a:endParaRPr>
          </a:p>
        </p:txBody>
      </p:sp>
    </p:spTree>
    <p:extLst>
      <p:ext uri="{BB962C8B-B14F-4D97-AF65-F5344CB8AC3E}">
        <p14:creationId xmlns:p14="http://schemas.microsoft.com/office/powerpoint/2010/main" val="25152987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79512" y="303498"/>
            <a:ext cx="8640960" cy="486054"/>
          </a:xfrm>
        </p:spPr>
        <p:txBody>
          <a:bodyPr>
            <a:noAutofit/>
          </a:bodyPr>
          <a:lstStyle/>
          <a:p>
            <a:pPr marL="0" indent="0" algn="ctr">
              <a:buNone/>
            </a:pPr>
            <a:r>
              <a:rPr lang="tr-TR" sz="2800" b="1" dirty="0">
                <a:solidFill>
                  <a:srgbClr val="C00000"/>
                </a:solidFill>
              </a:rPr>
              <a:t>Bir dersin dönem, yıl sonu ve ağırlıklı puanı </a:t>
            </a:r>
            <a:endParaRPr lang="tr-TR" sz="2800" dirty="0">
              <a:solidFill>
                <a:srgbClr val="C00000"/>
              </a:solidFill>
            </a:endParaRPr>
          </a:p>
        </p:txBody>
      </p:sp>
      <p:sp>
        <p:nvSpPr>
          <p:cNvPr id="2" name="Dikdörtgen 1"/>
          <p:cNvSpPr/>
          <p:nvPr/>
        </p:nvSpPr>
        <p:spPr>
          <a:xfrm>
            <a:off x="323528" y="1329614"/>
            <a:ext cx="8496944" cy="3477875"/>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(4) Dersin yıl sonu puanı ile o dersin haftalık ders saati sayısının çarpımından elde edilen puan, o dersin ağırlıklı puanıdır. </a:t>
            </a:r>
          </a:p>
          <a:p>
            <a:r>
              <a:rPr lang="tr-TR" sz="2200" dirty="0">
                <a:solidFill>
                  <a:prstClr val="black"/>
                </a:solidFill>
              </a:rPr>
              <a:t>(5) 222 sayılı İlköğretim ve Eğitim Kanunu gereğince okula devamları sağlananlar ile yurt dışında bulunması, sağlık durumu ya da tutuklu olması nedenleriyle okula devam edemeyen öğrencilerden en az bir dönem puanı almış olanların başarı durumları belirlenirken, okula devam eden öğrenciler gibi işlem yapılır. Bu puan, aynı zamanda yıl sonu puanı </a:t>
            </a:r>
            <a:r>
              <a:rPr lang="tr-TR" sz="2200" dirty="0" smtClean="0">
                <a:solidFill>
                  <a:prstClr val="black"/>
                </a:solidFill>
              </a:rPr>
              <a:t> olarak </a:t>
            </a:r>
            <a:r>
              <a:rPr lang="tr-TR" sz="2200" dirty="0">
                <a:solidFill>
                  <a:prstClr val="black"/>
                </a:solidFill>
              </a:rPr>
              <a:t>değerlendirilir. </a:t>
            </a:r>
            <a:endParaRPr lang="tr-TR" sz="2200" dirty="0" smtClean="0">
              <a:solidFill>
                <a:prstClr val="black"/>
              </a:solidFill>
            </a:endParaRPr>
          </a:p>
          <a:p>
            <a:r>
              <a:rPr lang="tr-TR" sz="2200" dirty="0">
                <a:solidFill>
                  <a:prstClr val="black"/>
                </a:solidFill>
              </a:rPr>
              <a:t>(6) </a:t>
            </a:r>
            <a:r>
              <a:rPr lang="tr-TR" sz="2200" dirty="0" smtClean="0">
                <a:solidFill>
                  <a:prstClr val="black"/>
                </a:solidFill>
              </a:rPr>
              <a:t>Evde </a:t>
            </a:r>
            <a:r>
              <a:rPr lang="tr-TR" sz="2200" dirty="0">
                <a:solidFill>
                  <a:prstClr val="black"/>
                </a:solidFill>
              </a:rPr>
              <a:t>veya hastanede eğitim alan öğrencilerin sadece eğitimini gördüğü derslerin puanları esas alınır.</a:t>
            </a:r>
            <a:endParaRPr lang="tr-TR" sz="2200" dirty="0" smtClean="0">
              <a:solidFill>
                <a:prstClr val="black"/>
              </a:solidFill>
            </a:endParaRPr>
          </a:p>
        </p:txBody>
      </p:sp>
    </p:spTree>
    <p:extLst>
      <p:ext uri="{BB962C8B-B14F-4D97-AF65-F5344CB8AC3E}">
        <p14:creationId xmlns:p14="http://schemas.microsoft.com/office/powerpoint/2010/main" val="2927940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a:spLocks noGrp="1"/>
          </p:cNvSpPr>
          <p:nvPr>
            <p:ph idx="1"/>
          </p:nvPr>
        </p:nvSpPr>
        <p:spPr>
          <a:xfrm>
            <a:off x="-108520" y="141480"/>
            <a:ext cx="9433048" cy="810090"/>
          </a:xfrm>
        </p:spPr>
        <p:txBody>
          <a:bodyPr>
            <a:noAutofit/>
          </a:bodyPr>
          <a:lstStyle/>
          <a:p>
            <a:pPr marL="0" indent="0" algn="ctr">
              <a:spcBef>
                <a:spcPts val="0"/>
              </a:spcBef>
              <a:buNone/>
            </a:pPr>
            <a:endParaRPr lang="tr-TR" b="1" dirty="0" smtClean="0">
              <a:solidFill>
                <a:srgbClr val="C00000"/>
              </a:solidFill>
            </a:endParaRPr>
          </a:p>
          <a:p>
            <a:pPr marL="0" indent="0" algn="ctr">
              <a:spcBef>
                <a:spcPts val="0"/>
              </a:spcBef>
              <a:buNone/>
            </a:pPr>
            <a:r>
              <a:rPr lang="tr-TR" b="1" dirty="0" smtClean="0">
                <a:solidFill>
                  <a:srgbClr val="C00000"/>
                </a:solidFill>
              </a:rPr>
              <a:t>Ortaokul </a:t>
            </a:r>
            <a:r>
              <a:rPr lang="tr-TR" b="1" dirty="0">
                <a:solidFill>
                  <a:srgbClr val="C00000"/>
                </a:solidFill>
              </a:rPr>
              <a:t>ve imam-hatip ortaokullarında yıl sonu başarı puanı </a:t>
            </a:r>
            <a:endParaRPr lang="tr-TR" dirty="0">
              <a:solidFill>
                <a:srgbClr val="C00000"/>
              </a:solidFill>
            </a:endParaRPr>
          </a:p>
        </p:txBody>
      </p:sp>
      <p:sp>
        <p:nvSpPr>
          <p:cNvPr id="2" name="Dikdörtgen 1"/>
          <p:cNvSpPr/>
          <p:nvPr/>
        </p:nvSpPr>
        <p:spPr>
          <a:xfrm>
            <a:off x="30874" y="1329614"/>
            <a:ext cx="9144000" cy="3785652"/>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000" dirty="0">
                <a:solidFill>
                  <a:prstClr val="black"/>
                </a:solidFill>
              </a:rPr>
              <a:t>MADDE 28 – (1) </a:t>
            </a:r>
            <a:r>
              <a:rPr lang="tr-TR" sz="2000" dirty="0" smtClean="0">
                <a:solidFill>
                  <a:prstClr val="black"/>
                </a:solidFill>
              </a:rPr>
              <a:t>Yıl </a:t>
            </a:r>
            <a:r>
              <a:rPr lang="tr-TR" sz="2000" dirty="0">
                <a:solidFill>
                  <a:prstClr val="black"/>
                </a:solidFill>
              </a:rPr>
              <a:t>sonu başarı puanı, derslerin ağırlıklı puanları toplamının haftalık toplam ders saati sayısına bölümüdür. Yıl sonu başarı puanı tespit edilirken, bölme işlemi virgülden sonra dört basamak yürütülür. Bu puan öğrenim belgesinde belirtilir. </a:t>
            </a:r>
            <a:endParaRPr lang="tr-TR" sz="2000" dirty="0" smtClean="0">
              <a:solidFill>
                <a:prstClr val="black"/>
              </a:solidFill>
            </a:endParaRPr>
          </a:p>
          <a:p>
            <a:r>
              <a:rPr lang="tr-TR" sz="2000" dirty="0" smtClean="0">
                <a:solidFill>
                  <a:prstClr val="black"/>
                </a:solidFill>
              </a:rPr>
              <a:t>(</a:t>
            </a:r>
            <a:r>
              <a:rPr lang="tr-TR" sz="2000" dirty="0">
                <a:solidFill>
                  <a:prstClr val="black"/>
                </a:solidFill>
              </a:rPr>
              <a:t>2) Bir üst sınıfa devam etmek için öğrencinin iki dönem </a:t>
            </a:r>
            <a:r>
              <a:rPr lang="tr-TR" sz="2000" dirty="0" smtClean="0">
                <a:solidFill>
                  <a:prstClr val="black"/>
                </a:solidFill>
              </a:rPr>
              <a:t>(…) </a:t>
            </a:r>
            <a:r>
              <a:rPr lang="tr-TR" sz="2000" dirty="0">
                <a:solidFill>
                  <a:prstClr val="black"/>
                </a:solidFill>
              </a:rPr>
              <a:t>puanının aritmetik ortalaması, her ders için 45,00’dan az olamaz. </a:t>
            </a:r>
            <a:endParaRPr lang="tr-TR" sz="2000" dirty="0" smtClean="0">
              <a:solidFill>
                <a:prstClr val="black"/>
              </a:solidFill>
            </a:endParaRPr>
          </a:p>
          <a:p>
            <a:r>
              <a:rPr lang="tr-TR" sz="2000" dirty="0" smtClean="0">
                <a:solidFill>
                  <a:prstClr val="black"/>
                </a:solidFill>
              </a:rPr>
              <a:t>(</a:t>
            </a:r>
            <a:r>
              <a:rPr lang="tr-TR" sz="2000" dirty="0">
                <a:solidFill>
                  <a:prstClr val="black"/>
                </a:solidFill>
              </a:rPr>
              <a:t>3) Öğrenimlerinin bir kısmını yurt dışında yaparak yurda dönenlerin başarı puanı; </a:t>
            </a:r>
            <a:endParaRPr lang="tr-TR" sz="2000" dirty="0" smtClean="0">
              <a:solidFill>
                <a:prstClr val="black"/>
              </a:solidFill>
            </a:endParaRPr>
          </a:p>
          <a:p>
            <a:r>
              <a:rPr lang="tr-TR" sz="2000" dirty="0" smtClean="0">
                <a:solidFill>
                  <a:prstClr val="black"/>
                </a:solidFill>
              </a:rPr>
              <a:t>a) Ülkemizde </a:t>
            </a:r>
            <a:r>
              <a:rPr lang="tr-TR" sz="2000" dirty="0">
                <a:solidFill>
                  <a:prstClr val="black"/>
                </a:solidFill>
              </a:rPr>
              <a:t>öğrenim gördükleri yıllara ait yıl sonu başarı puanları ile yurt dışında öğrenim gördükleri yıllara ait yıl sonu puanlarına, </a:t>
            </a:r>
            <a:endParaRPr lang="tr-TR" sz="2000" dirty="0" smtClean="0">
              <a:solidFill>
                <a:prstClr val="black"/>
              </a:solidFill>
            </a:endParaRPr>
          </a:p>
          <a:p>
            <a:r>
              <a:rPr lang="tr-TR" sz="2000" dirty="0" smtClean="0">
                <a:solidFill>
                  <a:prstClr val="black"/>
                </a:solidFill>
              </a:rPr>
              <a:t>b</a:t>
            </a:r>
            <a:r>
              <a:rPr lang="tr-TR" sz="2000" dirty="0">
                <a:solidFill>
                  <a:prstClr val="black"/>
                </a:solidFill>
              </a:rPr>
              <a:t>) Yurt dışında öğrenim gördükleri okullardan yıl sonu puanlarının sağlanamaması durumunda, ülkemizde eğitim ve öğretim gördükleri yıllara ait yıl sonu başarı puanlarına göre tespit edilir.</a:t>
            </a:r>
            <a:endParaRPr lang="tr-TR" sz="2000" dirty="0" smtClean="0">
              <a:solidFill>
                <a:prstClr val="black"/>
              </a:solidFill>
            </a:endParaRPr>
          </a:p>
        </p:txBody>
      </p:sp>
    </p:spTree>
    <p:extLst>
      <p:ext uri="{BB962C8B-B14F-4D97-AF65-F5344CB8AC3E}">
        <p14:creationId xmlns:p14="http://schemas.microsoft.com/office/powerpoint/2010/main" val="4184299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540385">
              <a:lnSpc>
                <a:spcPct val="120000"/>
              </a:lnSpc>
              <a:spcBef>
                <a:spcPts val="0"/>
              </a:spcBef>
            </a:pPr>
            <a:r>
              <a:rPr lang="tr-TR" sz="2800" b="1" dirty="0" smtClean="0">
                <a:ln>
                  <a:noFill/>
                </a:ln>
                <a:solidFill>
                  <a:prstClr val="black"/>
                </a:solidFill>
                <a:effectLst/>
                <a:latin typeface="Calibri"/>
                <a:ea typeface="Times New Roman"/>
                <a:cs typeface="+mn-cs"/>
              </a:rPr>
              <a:t/>
            </a:r>
            <a:br>
              <a:rPr lang="tr-TR" sz="2800" b="1" dirty="0" smtClean="0">
                <a:ln>
                  <a:noFill/>
                </a:ln>
                <a:solidFill>
                  <a:prstClr val="black"/>
                </a:solidFill>
                <a:effectLst/>
                <a:latin typeface="Calibri"/>
                <a:ea typeface="Times New Roman"/>
                <a:cs typeface="+mn-cs"/>
              </a:rPr>
            </a:br>
            <a:r>
              <a:rPr lang="tr-TR" sz="2800" b="1" dirty="0">
                <a:ln>
                  <a:noFill/>
                </a:ln>
                <a:solidFill>
                  <a:prstClr val="black"/>
                </a:solidFill>
                <a:effectLst/>
                <a:latin typeface="Calibri"/>
                <a:ea typeface="Times New Roman"/>
                <a:cs typeface="+mn-cs"/>
              </a:rPr>
              <a:t/>
            </a:r>
            <a:br>
              <a:rPr lang="tr-TR" sz="2800" b="1" dirty="0">
                <a:ln>
                  <a:noFill/>
                </a:ln>
                <a:solidFill>
                  <a:prstClr val="black"/>
                </a:solidFill>
                <a:effectLst/>
                <a:latin typeface="Calibri"/>
                <a:ea typeface="Times New Roman"/>
                <a:cs typeface="+mn-cs"/>
              </a:rPr>
            </a:br>
            <a:r>
              <a:rPr lang="tr-TR" sz="2800" b="1" dirty="0" smtClean="0">
                <a:ln>
                  <a:noFill/>
                </a:ln>
                <a:solidFill>
                  <a:prstClr val="black"/>
                </a:solidFill>
                <a:effectLst/>
                <a:latin typeface="Calibri"/>
                <a:ea typeface="Times New Roman"/>
                <a:cs typeface="+mn-cs"/>
              </a:rPr>
              <a:t>BİRİNCİ </a:t>
            </a:r>
            <a:r>
              <a:rPr lang="tr-TR" sz="2800" b="1" dirty="0">
                <a:ln>
                  <a:noFill/>
                </a:ln>
                <a:solidFill>
                  <a:prstClr val="black"/>
                </a:solidFill>
                <a:effectLst/>
                <a:latin typeface="Calibri"/>
                <a:ea typeface="Times New Roman"/>
                <a:cs typeface="+mn-cs"/>
              </a:rPr>
              <a:t>BÖLÜM</a:t>
            </a:r>
            <a:br>
              <a:rPr lang="tr-TR" sz="2800" b="1" dirty="0">
                <a:ln>
                  <a:noFill/>
                </a:ln>
                <a:solidFill>
                  <a:prstClr val="black"/>
                </a:solidFill>
                <a:effectLst/>
                <a:latin typeface="Calibri"/>
                <a:ea typeface="Times New Roman"/>
                <a:cs typeface="+mn-cs"/>
              </a:rPr>
            </a:br>
            <a:r>
              <a:rPr lang="tr-TR" sz="2800" b="1" dirty="0">
                <a:ln>
                  <a:noFill/>
                </a:ln>
                <a:solidFill>
                  <a:prstClr val="black"/>
                </a:solidFill>
                <a:effectLst/>
                <a:latin typeface="Calibri"/>
                <a:ea typeface="Times New Roman"/>
                <a:cs typeface="+mn-cs"/>
              </a:rPr>
              <a:t>Amaç, Kapsam, Dayanak ve Tanımlar</a:t>
            </a:r>
            <a:br>
              <a:rPr lang="tr-TR" sz="2800" b="1" dirty="0">
                <a:ln>
                  <a:noFill/>
                </a:ln>
                <a:solidFill>
                  <a:prstClr val="black"/>
                </a:solidFill>
                <a:effectLst/>
                <a:latin typeface="Calibri"/>
                <a:ea typeface="Times New Roman"/>
                <a:cs typeface="+mn-cs"/>
              </a:rPr>
            </a:br>
            <a:endParaRPr lang="tr-TR" dirty="0"/>
          </a:p>
        </p:txBody>
      </p:sp>
      <p:sp>
        <p:nvSpPr>
          <p:cNvPr id="3" name="İçerik Yer Tutucusu 2"/>
          <p:cNvSpPr>
            <a:spLocks noGrp="1"/>
          </p:cNvSpPr>
          <p:nvPr>
            <p:ph idx="1"/>
          </p:nvPr>
        </p:nvSpPr>
        <p:spPr>
          <a:xfrm>
            <a:off x="0" y="1545637"/>
            <a:ext cx="9144000" cy="3394472"/>
          </a:xfrm>
        </p:spPr>
        <p:txBody>
          <a:bodyPr>
            <a:normAutofit/>
          </a:bodyPr>
          <a:lstStyle/>
          <a:p>
            <a:pPr indent="540385">
              <a:lnSpc>
                <a:spcPct val="120000"/>
              </a:lnSpc>
              <a:spcBef>
                <a:spcPts val="0"/>
              </a:spcBef>
              <a:spcAft>
                <a:spcPts val="0"/>
              </a:spcAft>
            </a:pPr>
            <a:r>
              <a:rPr lang="tr-TR" sz="2800" dirty="0">
                <a:solidFill>
                  <a:schemeClr val="tx1"/>
                </a:solidFill>
                <a:latin typeface="Calibri"/>
                <a:ea typeface="Times New Roman"/>
              </a:rPr>
              <a:t> Amaç</a:t>
            </a:r>
          </a:p>
          <a:p>
            <a:pPr indent="540385">
              <a:lnSpc>
                <a:spcPct val="120000"/>
              </a:lnSpc>
              <a:spcBef>
                <a:spcPts val="0"/>
              </a:spcBef>
              <a:spcAft>
                <a:spcPts val="0"/>
              </a:spcAft>
            </a:pPr>
            <a:r>
              <a:rPr lang="tr-TR" sz="2800" dirty="0">
                <a:solidFill>
                  <a:schemeClr val="tx1"/>
                </a:solidFill>
                <a:latin typeface="Calibri"/>
                <a:ea typeface="Times New Roman"/>
              </a:rPr>
              <a:t>Kapsam</a:t>
            </a:r>
          </a:p>
          <a:p>
            <a:pPr indent="540385">
              <a:lnSpc>
                <a:spcPct val="120000"/>
              </a:lnSpc>
              <a:spcBef>
                <a:spcPts val="0"/>
              </a:spcBef>
              <a:spcAft>
                <a:spcPts val="0"/>
              </a:spcAft>
            </a:pPr>
            <a:r>
              <a:rPr lang="tr-TR" sz="2800" dirty="0">
                <a:solidFill>
                  <a:schemeClr val="tx1"/>
                </a:solidFill>
                <a:latin typeface="Calibri"/>
                <a:ea typeface="Times New Roman"/>
              </a:rPr>
              <a:t>Dayanak</a:t>
            </a:r>
          </a:p>
          <a:p>
            <a:pPr indent="540385">
              <a:lnSpc>
                <a:spcPct val="120000"/>
              </a:lnSpc>
              <a:spcBef>
                <a:spcPts val="0"/>
              </a:spcBef>
              <a:spcAft>
                <a:spcPts val="0"/>
              </a:spcAft>
            </a:pPr>
            <a:r>
              <a:rPr lang="tr-TR" sz="2800" dirty="0" smtClean="0">
                <a:solidFill>
                  <a:schemeClr val="tx1"/>
                </a:solidFill>
                <a:latin typeface="Calibri"/>
                <a:ea typeface="Times New Roman"/>
              </a:rPr>
              <a:t>Tanımlar</a:t>
            </a:r>
            <a:endParaRPr lang="tr-TR" sz="2800" dirty="0">
              <a:solidFill>
                <a:schemeClr val="tx1"/>
              </a:solidFill>
              <a:latin typeface="Calibri"/>
              <a:ea typeface="Times New Roman"/>
            </a:endParaRPr>
          </a:p>
        </p:txBody>
      </p:sp>
    </p:spTree>
    <p:extLst>
      <p:ext uri="{BB962C8B-B14F-4D97-AF65-F5344CB8AC3E}">
        <p14:creationId xmlns:p14="http://schemas.microsoft.com/office/powerpoint/2010/main" val="16259890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74204" y="249492"/>
            <a:ext cx="7467600" cy="486054"/>
          </a:xfrm>
        </p:spPr>
        <p:txBody>
          <a:bodyPr>
            <a:noAutofit/>
          </a:bodyPr>
          <a:lstStyle/>
          <a:p>
            <a:pPr marL="0" indent="0" algn="ctr">
              <a:buNone/>
            </a:pPr>
            <a:r>
              <a:rPr lang="tr-TR" sz="3600" b="1" dirty="0">
                <a:solidFill>
                  <a:srgbClr val="C00000"/>
                </a:solidFill>
              </a:rPr>
              <a:t>Davranışlar </a:t>
            </a:r>
            <a:endParaRPr lang="tr-TR" sz="3600" dirty="0">
              <a:solidFill>
                <a:srgbClr val="C00000"/>
              </a:solidFill>
            </a:endParaRPr>
          </a:p>
        </p:txBody>
      </p:sp>
      <p:sp>
        <p:nvSpPr>
          <p:cNvPr id="2" name="Dikdörtgen 1"/>
          <p:cNvSpPr/>
          <p:nvPr/>
        </p:nvSpPr>
        <p:spPr>
          <a:xfrm>
            <a:off x="395536" y="1505616"/>
            <a:ext cx="8280920" cy="2800767"/>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a:t>
            </a:r>
            <a:r>
              <a:rPr lang="tr-TR" sz="2200" dirty="0" smtClean="0">
                <a:solidFill>
                  <a:prstClr val="black"/>
                </a:solidFill>
              </a:rPr>
              <a:t>29- İlköğretim </a:t>
            </a:r>
            <a:r>
              <a:rPr lang="tr-TR" sz="2200" dirty="0">
                <a:solidFill>
                  <a:prstClr val="black"/>
                </a:solidFill>
              </a:rPr>
              <a:t>kurumlarında; ders yılının her döneminde öğrencilerin davranışları, Davranış Puanı Ölçütleri </a:t>
            </a:r>
            <a:r>
              <a:rPr lang="tr-TR" sz="2200" dirty="0">
                <a:solidFill>
                  <a:prstClr val="black"/>
                </a:solidFill>
                <a:hlinkClick r:id="rId3" action="ppaction://hlinkfile"/>
              </a:rPr>
              <a:t>EK-4</a:t>
            </a:r>
            <a:r>
              <a:rPr lang="tr-TR" sz="2200" dirty="0">
                <a:solidFill>
                  <a:prstClr val="black"/>
                </a:solidFill>
              </a:rPr>
              <a:t>’te verilen ölçütler kullanılarak ilkokullarda sınıf öğretmeni, ortaokul ve imam-hatip ortaokullarında ise şube rehber öğretmeni tarafından </a:t>
            </a:r>
            <a:endParaRPr lang="tr-TR" sz="2200" dirty="0" smtClean="0">
              <a:solidFill>
                <a:prstClr val="black"/>
              </a:solidFill>
            </a:endParaRPr>
          </a:p>
          <a:p>
            <a:r>
              <a:rPr lang="tr-TR" sz="2200" dirty="0" smtClean="0">
                <a:solidFill>
                  <a:prstClr val="black"/>
                </a:solidFill>
              </a:rPr>
              <a:t>“(</a:t>
            </a:r>
            <a:r>
              <a:rPr lang="tr-TR" sz="2200" dirty="0">
                <a:solidFill>
                  <a:prstClr val="black"/>
                </a:solidFill>
              </a:rPr>
              <a:t>1) Geliştirilmeli”, </a:t>
            </a:r>
            <a:endParaRPr lang="tr-TR" sz="2200" dirty="0" smtClean="0">
              <a:solidFill>
                <a:prstClr val="black"/>
              </a:solidFill>
            </a:endParaRPr>
          </a:p>
          <a:p>
            <a:r>
              <a:rPr lang="tr-TR" sz="2200" dirty="0" smtClean="0">
                <a:solidFill>
                  <a:prstClr val="black"/>
                </a:solidFill>
              </a:rPr>
              <a:t>“(</a:t>
            </a:r>
            <a:r>
              <a:rPr lang="tr-TR" sz="2200" dirty="0">
                <a:solidFill>
                  <a:prstClr val="black"/>
                </a:solidFill>
              </a:rPr>
              <a:t>2) İyi”, </a:t>
            </a:r>
            <a:endParaRPr lang="tr-TR" sz="2200" dirty="0" smtClean="0">
              <a:solidFill>
                <a:prstClr val="black"/>
              </a:solidFill>
            </a:endParaRPr>
          </a:p>
          <a:p>
            <a:r>
              <a:rPr lang="tr-TR" sz="2200" dirty="0" smtClean="0">
                <a:solidFill>
                  <a:prstClr val="black"/>
                </a:solidFill>
              </a:rPr>
              <a:t>“(</a:t>
            </a:r>
            <a:r>
              <a:rPr lang="tr-TR" sz="2200" dirty="0">
                <a:solidFill>
                  <a:prstClr val="black"/>
                </a:solidFill>
              </a:rPr>
              <a:t>3) Çok iyi” </a:t>
            </a:r>
            <a:endParaRPr lang="tr-TR" sz="2200" dirty="0" smtClean="0">
              <a:solidFill>
                <a:prstClr val="black"/>
              </a:solidFill>
            </a:endParaRPr>
          </a:p>
          <a:p>
            <a:r>
              <a:rPr lang="tr-TR" sz="2200" dirty="0" smtClean="0">
                <a:solidFill>
                  <a:prstClr val="black"/>
                </a:solidFill>
              </a:rPr>
              <a:t>şeklinde </a:t>
            </a:r>
            <a:r>
              <a:rPr lang="tr-TR" sz="2200" dirty="0">
                <a:solidFill>
                  <a:prstClr val="black"/>
                </a:solidFill>
              </a:rPr>
              <a:t>değerlendirilerek e-Okul sistemine işlenir. </a:t>
            </a:r>
            <a:endParaRPr lang="tr-TR" sz="2200" dirty="0" smtClean="0">
              <a:solidFill>
                <a:prstClr val="black"/>
              </a:solidFill>
            </a:endParaRPr>
          </a:p>
        </p:txBody>
      </p:sp>
    </p:spTree>
    <p:extLst>
      <p:ext uri="{BB962C8B-B14F-4D97-AF65-F5344CB8AC3E}">
        <p14:creationId xmlns:p14="http://schemas.microsoft.com/office/powerpoint/2010/main" val="70619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496" y="303498"/>
            <a:ext cx="9108504" cy="486054"/>
          </a:xfrm>
        </p:spPr>
        <p:txBody>
          <a:bodyPr>
            <a:noAutofit/>
          </a:bodyPr>
          <a:lstStyle/>
          <a:p>
            <a:pPr marL="0" indent="0" algn="ctr">
              <a:buNone/>
            </a:pPr>
            <a:r>
              <a:rPr lang="pl-PL" sz="3600" b="1" dirty="0">
                <a:solidFill>
                  <a:srgbClr val="C00000"/>
                </a:solidFill>
              </a:rPr>
              <a:t>Gelişim raporu ile öğrenci karnesi </a:t>
            </a:r>
            <a:endParaRPr lang="tr-TR" sz="3600" dirty="0">
              <a:solidFill>
                <a:srgbClr val="C00000"/>
              </a:solidFill>
            </a:endParaRPr>
          </a:p>
        </p:txBody>
      </p:sp>
      <p:sp>
        <p:nvSpPr>
          <p:cNvPr id="2" name="Dikdörtgen 1"/>
          <p:cNvSpPr/>
          <p:nvPr/>
        </p:nvSpPr>
        <p:spPr>
          <a:xfrm>
            <a:off x="35496" y="1167594"/>
            <a:ext cx="9001000" cy="4093428"/>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000" dirty="0" smtClean="0">
                <a:solidFill>
                  <a:prstClr val="black"/>
                </a:solidFill>
              </a:rPr>
              <a:t>MADDE 30 – (1) Okul öncesi eğitim kurumlarında Okul Öncesi Eğitim Programı doğrultusunda hazırlanan çocuğa yönelik Gelişim Raporu, her dönem sonunda e-Okul sistemine işlenerek bir örneği veliye verilir. Gelişim raporuna pedagojik olmayan ve gizliliği gerektiren bilgiler işlenmez. </a:t>
            </a:r>
          </a:p>
          <a:p>
            <a:r>
              <a:rPr lang="tr-TR" sz="2000" dirty="0" smtClean="0">
                <a:solidFill>
                  <a:prstClr val="black"/>
                </a:solidFill>
              </a:rPr>
              <a:t>(2) İlköğretim kurumlarında; </a:t>
            </a:r>
          </a:p>
          <a:p>
            <a:r>
              <a:rPr lang="tr-TR" sz="2000" dirty="0" smtClean="0">
                <a:solidFill>
                  <a:prstClr val="black"/>
                </a:solidFill>
              </a:rPr>
              <a:t>a) Öğrencilere, e-Okul sistemindeki bilgiler esas alınarak her dönem sonunda karne verilir. Karnede, öğrencinin derslerdeki başarısı ile sosyal etkinlik çalışmaları ve okula devam durumu gösterilir. İlkokul karnesinde davranış ölçütlerine göre öğrencilerin gelişim düzeylerine de yer verilir. </a:t>
            </a:r>
          </a:p>
          <a:p>
            <a:r>
              <a:rPr lang="tr-TR" sz="2000" dirty="0" smtClean="0">
                <a:solidFill>
                  <a:prstClr val="black"/>
                </a:solidFill>
              </a:rPr>
              <a:t>b) Öğrenci karneleri e-Okul sisteminde yer alan puan çizelgeleri bilgilerine göre birinci ve ikinci dönem sonunda düzenlenir. Öğrencilere dağıtılan karneler geri alınmaz. Karnelerde elektronik imza kullanılabilir ve karneler e-Karne olarak da düzenlenebilir. </a:t>
            </a:r>
          </a:p>
        </p:txBody>
      </p:sp>
    </p:spTree>
    <p:extLst>
      <p:ext uri="{BB962C8B-B14F-4D97-AF65-F5344CB8AC3E}">
        <p14:creationId xmlns:p14="http://schemas.microsoft.com/office/powerpoint/2010/main" val="10073899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74" y="0"/>
            <a:ext cx="8931229" cy="5143500"/>
          </a:xfrm>
          <a:prstGeom prst="rect">
            <a:avLst/>
          </a:prstGeom>
        </p:spPr>
      </p:pic>
      <p:sp>
        <p:nvSpPr>
          <p:cNvPr id="3" name="İçerik Yer Tutucusu 2"/>
          <p:cNvSpPr>
            <a:spLocks noGrp="1"/>
          </p:cNvSpPr>
          <p:nvPr>
            <p:ph idx="1"/>
          </p:nvPr>
        </p:nvSpPr>
        <p:spPr>
          <a:xfrm>
            <a:off x="1043608" y="1005576"/>
            <a:ext cx="7467600" cy="486054"/>
          </a:xfrm>
        </p:spPr>
        <p:txBody>
          <a:bodyPr>
            <a:noAutofit/>
          </a:bodyPr>
          <a:lstStyle/>
          <a:p>
            <a:pPr marL="0" indent="0" algn="ctr">
              <a:buNone/>
            </a:pPr>
            <a:r>
              <a:rPr lang="tr-TR" sz="3600" b="1" dirty="0"/>
              <a:t>Öğrenci başarısının değerlendirilmesi </a:t>
            </a:r>
            <a:endParaRPr lang="tr-TR" sz="3600" dirty="0">
              <a:solidFill>
                <a:srgbClr val="FF0000"/>
              </a:solidFill>
            </a:endParaRPr>
          </a:p>
        </p:txBody>
      </p:sp>
    </p:spTree>
    <p:extLst>
      <p:ext uri="{BB962C8B-B14F-4D97-AF65-F5344CB8AC3E}">
        <p14:creationId xmlns:p14="http://schemas.microsoft.com/office/powerpoint/2010/main" val="18100608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57504"/>
            <a:ext cx="9144000" cy="486054"/>
          </a:xfrm>
        </p:spPr>
        <p:txBody>
          <a:bodyPr>
            <a:noAutofit/>
          </a:bodyPr>
          <a:lstStyle/>
          <a:p>
            <a:pPr marL="0" indent="0" algn="ctr">
              <a:buNone/>
            </a:pPr>
            <a:r>
              <a:rPr lang="tr-TR" sz="3600" b="1" dirty="0">
                <a:solidFill>
                  <a:srgbClr val="C00000"/>
                </a:solidFill>
              </a:rPr>
              <a:t>Öğrenci başarısının değerlendirilmesi </a:t>
            </a:r>
            <a:endParaRPr lang="tr-TR" sz="3600" dirty="0">
              <a:solidFill>
                <a:srgbClr val="C00000"/>
              </a:solidFill>
            </a:endParaRPr>
          </a:p>
        </p:txBody>
      </p:sp>
      <p:sp>
        <p:nvSpPr>
          <p:cNvPr id="5" name="Dikdörtgen 4"/>
          <p:cNvSpPr/>
          <p:nvPr/>
        </p:nvSpPr>
        <p:spPr>
          <a:xfrm>
            <a:off x="251520" y="1347614"/>
            <a:ext cx="8494112" cy="2800767"/>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31 – (</a:t>
            </a:r>
            <a:r>
              <a:rPr lang="tr-TR" sz="2200" dirty="0" smtClean="0">
                <a:solidFill>
                  <a:prstClr val="black"/>
                </a:solidFill>
              </a:rPr>
              <a:t>1) İlkokullarda </a:t>
            </a:r>
            <a:r>
              <a:rPr lang="tr-TR" sz="2200" dirty="0">
                <a:solidFill>
                  <a:prstClr val="black"/>
                </a:solidFill>
              </a:rPr>
              <a:t>öğrencilere sınıf tekrarı yaptırılmaması esastır. Ancak; istenilen yeterlik düzeyine ulaşamamış ilkokul öğrencilerine, velinin yazılı talebi üzerine, ilkokul öğrenimi süresinde bir defaya mahsus olmak üzere sınıf tekrarı yaptırılabilir. Okula hiç devam etmeyen öğrenciler ve ilkokul haftalık ders çizelgesindeki tüm derslerden puanı girilmeyen öğrenciler ile bu Yönetmeliğin 27 </a:t>
            </a:r>
            <a:r>
              <a:rPr lang="tr-TR" sz="2200" dirty="0" err="1">
                <a:solidFill>
                  <a:prstClr val="black"/>
                </a:solidFill>
              </a:rPr>
              <a:t>nci</a:t>
            </a:r>
            <a:r>
              <a:rPr lang="tr-TR" sz="2200" dirty="0">
                <a:solidFill>
                  <a:prstClr val="black"/>
                </a:solidFill>
              </a:rPr>
              <a:t> maddesinin beşinci fıkrasında belirtilen mazeretler dışında okula en az bir dönem devam etmeyen öğrencilere sınıf tekrarı yaptırılır. </a:t>
            </a:r>
            <a:endParaRPr lang="tr-TR" sz="2200" dirty="0" smtClean="0">
              <a:solidFill>
                <a:prstClr val="black"/>
              </a:solidFill>
            </a:endParaRPr>
          </a:p>
        </p:txBody>
      </p:sp>
    </p:spTree>
    <p:extLst>
      <p:ext uri="{BB962C8B-B14F-4D97-AF65-F5344CB8AC3E}">
        <p14:creationId xmlns:p14="http://schemas.microsoft.com/office/powerpoint/2010/main" val="6278964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545636"/>
            <a:ext cx="8229600" cy="2646294"/>
          </a:xfrm>
        </p:spPr>
        <p:txBody>
          <a:bodyPr>
            <a:normAutofit fontScale="92500"/>
          </a:bodyPr>
          <a:lstStyle/>
          <a:p>
            <a:pPr indent="0" algn="just">
              <a:spcBef>
                <a:spcPts val="0"/>
              </a:spcBef>
              <a:spcAft>
                <a:spcPts val="0"/>
              </a:spcAft>
              <a:buNone/>
            </a:pPr>
            <a:r>
              <a:rPr lang="tr-TR" dirty="0">
                <a:solidFill>
                  <a:schemeClr val="tx1"/>
                </a:solidFill>
                <a:latin typeface="Calibri"/>
                <a:ea typeface="Times New Roman"/>
              </a:rPr>
              <a:t>(</a:t>
            </a:r>
            <a:r>
              <a:rPr lang="tr-TR" dirty="0">
                <a:solidFill>
                  <a:schemeClr val="tx1"/>
                </a:solidFill>
                <a:latin typeface="Franklin Gothic Book" pitchFamily="34" charset="0"/>
                <a:ea typeface="Times New Roman"/>
              </a:rPr>
              <a:t>2) Ortaokul ve imam-hatip ortaokullarında;</a:t>
            </a:r>
          </a:p>
          <a:p>
            <a:pPr indent="0">
              <a:spcBef>
                <a:spcPts val="0"/>
              </a:spcBef>
              <a:spcAft>
                <a:spcPts val="0"/>
              </a:spcAft>
              <a:buNone/>
            </a:pPr>
            <a:r>
              <a:rPr lang="tr-TR" dirty="0">
                <a:solidFill>
                  <a:schemeClr val="tx1"/>
                </a:solidFill>
                <a:latin typeface="Franklin Gothic Book" pitchFamily="34" charset="0"/>
                <a:ea typeface="Times New Roman"/>
              </a:rPr>
              <a:t>a) Öğrenci kendi yaş grubu içinde yetiştirilir ve bir bütün olarak değerlendirilir. Bu eğitim kademesi, öğrencilerin derslerdeki başarısızlığına bakılarak elenecekleri bir dönem değil, öğretim programlarında öngörülen derslerin ve sosyal etkinlik çalışmalarının ortak katkısıyla ilgi ve yeteneği ölçüsünde yetiştirilecekleri bir dönem olarak değerlendirilir.</a:t>
            </a:r>
          </a:p>
          <a:p>
            <a:endParaRPr lang="tr-TR" dirty="0"/>
          </a:p>
        </p:txBody>
      </p:sp>
      <p:sp>
        <p:nvSpPr>
          <p:cNvPr id="4" name="İçerik Yer Tutucusu 2"/>
          <p:cNvSpPr>
            <a:spLocks noGrp="1"/>
          </p:cNvSpPr>
          <p:nvPr>
            <p:ph type="title"/>
          </p:nvPr>
        </p:nvSpPr>
        <p:spPr>
          <a:xfrm>
            <a:off x="0" y="137160"/>
            <a:ext cx="9144000" cy="833748"/>
          </a:xfrm>
        </p:spPr>
        <p:txBody>
          <a:bodyPr>
            <a:noAutofit/>
          </a:bodyPr>
          <a:lstStyle/>
          <a:p>
            <a:pPr marL="0" indent="0" algn="ctr">
              <a:buNone/>
            </a:pPr>
            <a:r>
              <a:rPr lang="tr-TR" sz="3600" b="1" dirty="0">
                <a:solidFill>
                  <a:schemeClr val="tx1"/>
                </a:solidFill>
                <a:effectLst/>
                <a:latin typeface="Arial" pitchFamily="34" charset="0"/>
                <a:cs typeface="Arial" pitchFamily="34" charset="0"/>
              </a:rPr>
              <a:t>Öğrenci başarısının değerlendirilmesi </a:t>
            </a:r>
            <a:endParaRPr lang="tr-TR" sz="3600" dirty="0">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622035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036496" cy="486054"/>
          </a:xfrm>
        </p:spPr>
        <p:txBody>
          <a:bodyPr>
            <a:noAutofit/>
          </a:bodyPr>
          <a:lstStyle/>
          <a:p>
            <a:pPr marL="0" indent="0" algn="ctr">
              <a:buNone/>
            </a:pPr>
            <a:r>
              <a:rPr lang="tr-TR" sz="3600" b="1" dirty="0">
                <a:solidFill>
                  <a:srgbClr val="C00000"/>
                </a:solidFill>
              </a:rPr>
              <a:t>Öğrenci başarısının değerlendirilmesi </a:t>
            </a:r>
            <a:endParaRPr lang="tr-TR" sz="3600" dirty="0">
              <a:solidFill>
                <a:srgbClr val="C00000"/>
              </a:solidFill>
            </a:endParaRPr>
          </a:p>
        </p:txBody>
      </p:sp>
      <p:sp>
        <p:nvSpPr>
          <p:cNvPr id="2" name="Dikdörtgen 1"/>
          <p:cNvSpPr/>
          <p:nvPr/>
        </p:nvSpPr>
        <p:spPr>
          <a:xfrm>
            <a:off x="323528" y="1437624"/>
            <a:ext cx="8496944" cy="381642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31 – b) </a:t>
            </a:r>
            <a:r>
              <a:rPr lang="tr-TR" sz="2200" dirty="0" smtClean="0">
                <a:solidFill>
                  <a:prstClr val="black"/>
                </a:solidFill>
              </a:rPr>
              <a:t>Eğitim </a:t>
            </a:r>
            <a:r>
              <a:rPr lang="tr-TR" sz="2200" dirty="0">
                <a:solidFill>
                  <a:prstClr val="black"/>
                </a:solidFill>
              </a:rPr>
              <a:t>ve öğretim yılında özürsüz 20 gün devamsızlık yapanlar ile herhangi bir dersten yıl sonu puanı 45’ ten az olan öğrencilerin sınıf geçmesi veya sınıf tekrarına, ikinci dönemin son haftasında şube öğretmenler kurulunda karar verilir. Alınan gerekçeli karar, bu Yönetmeliğin ekinde yer alan EK-5 Ders Yılı Sonu Şube Öğretmenler Kurulu Öğrenci Kişisel Değerlendirme Tutanağına yazılarak e-Okul sisteminin ilgili bölümüne işlenir. Tutanağın bir örneği ders yılı sonu şube öğretmenler kurulu karar dosyasında saklanır. Ayrıca veli de bilgilendirilir. Bu kararda, oyların eşitliği hâlinde başkanın kullandığı oy yönünde çoğunluk sağlanmış sayılır. </a:t>
            </a:r>
            <a:endParaRPr lang="tr-TR" sz="2200" dirty="0" smtClean="0">
              <a:solidFill>
                <a:prstClr val="black"/>
              </a:solidFill>
            </a:endParaRPr>
          </a:p>
          <a:p>
            <a:endParaRPr lang="tr-TR" sz="2200" dirty="0" smtClean="0">
              <a:solidFill>
                <a:prstClr val="black"/>
              </a:solidFill>
            </a:endParaRPr>
          </a:p>
        </p:txBody>
      </p:sp>
    </p:spTree>
    <p:extLst>
      <p:ext uri="{BB962C8B-B14F-4D97-AF65-F5344CB8AC3E}">
        <p14:creationId xmlns:p14="http://schemas.microsoft.com/office/powerpoint/2010/main" val="36476252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144000" cy="486054"/>
          </a:xfrm>
        </p:spPr>
        <p:txBody>
          <a:bodyPr>
            <a:noAutofit/>
          </a:bodyPr>
          <a:lstStyle/>
          <a:p>
            <a:pPr marL="0" indent="0" algn="ctr">
              <a:buNone/>
            </a:pPr>
            <a:r>
              <a:rPr lang="tr-TR" sz="3600" b="1" dirty="0">
                <a:solidFill>
                  <a:srgbClr val="C00000"/>
                </a:solidFill>
              </a:rPr>
              <a:t>Öğrenci başarısının değerlendirilmesi </a:t>
            </a:r>
            <a:endParaRPr lang="tr-TR" sz="3600" dirty="0">
              <a:solidFill>
                <a:srgbClr val="C00000"/>
              </a:solidFill>
            </a:endParaRPr>
          </a:p>
        </p:txBody>
      </p:sp>
      <p:sp>
        <p:nvSpPr>
          <p:cNvPr id="2" name="Dikdörtgen 1"/>
          <p:cNvSpPr/>
          <p:nvPr/>
        </p:nvSpPr>
        <p:spPr>
          <a:xfrm>
            <a:off x="323528" y="1437624"/>
            <a:ext cx="8496944" cy="1785104"/>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31 – </a:t>
            </a:r>
            <a:endParaRPr lang="tr-TR" sz="2200" dirty="0" smtClean="0">
              <a:solidFill>
                <a:prstClr val="black"/>
              </a:solidFill>
            </a:endParaRPr>
          </a:p>
          <a:p>
            <a:r>
              <a:rPr lang="tr-TR" sz="2200" dirty="0">
                <a:solidFill>
                  <a:prstClr val="black"/>
                </a:solidFill>
              </a:rPr>
              <a:t>c) Kurul kararıyla sınıf geçen öğrencilerin puanları değiştirilmez. Okul kayıtlarına, "Şube Öğretmenler Kurulu Kararıyla Geçti" veya "Sınıf Tekrarına Karar Verildi" ibaresi yazılır. Bu durum öğrencinin karnesinde de belirtilir. </a:t>
            </a:r>
            <a:endParaRPr lang="tr-TR" sz="2200" dirty="0" smtClean="0">
              <a:solidFill>
                <a:prstClr val="black"/>
              </a:solidFill>
            </a:endParaRPr>
          </a:p>
        </p:txBody>
      </p:sp>
    </p:spTree>
    <p:extLst>
      <p:ext uri="{BB962C8B-B14F-4D97-AF65-F5344CB8AC3E}">
        <p14:creationId xmlns:p14="http://schemas.microsoft.com/office/powerpoint/2010/main" val="316137901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144000" cy="486054"/>
          </a:xfrm>
        </p:spPr>
        <p:txBody>
          <a:bodyPr>
            <a:noAutofit/>
          </a:bodyPr>
          <a:lstStyle/>
          <a:p>
            <a:pPr marL="0" indent="0" algn="ctr">
              <a:buNone/>
            </a:pPr>
            <a:r>
              <a:rPr lang="tr-TR" sz="3600" b="1" dirty="0">
                <a:solidFill>
                  <a:srgbClr val="C00000"/>
                </a:solidFill>
              </a:rPr>
              <a:t>Öğrenci başarısının değerlendirilmesi </a:t>
            </a:r>
            <a:endParaRPr lang="tr-TR" sz="3600" dirty="0">
              <a:solidFill>
                <a:srgbClr val="C00000"/>
              </a:solidFill>
            </a:endParaRPr>
          </a:p>
        </p:txBody>
      </p:sp>
      <p:sp>
        <p:nvSpPr>
          <p:cNvPr id="2" name="Dikdörtgen 1"/>
          <p:cNvSpPr/>
          <p:nvPr/>
        </p:nvSpPr>
        <p:spPr>
          <a:xfrm>
            <a:off x="251520" y="1275606"/>
            <a:ext cx="8640960" cy="3139321"/>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31 – (</a:t>
            </a:r>
            <a:r>
              <a:rPr lang="tr-TR" sz="2200" dirty="0" smtClean="0">
                <a:solidFill>
                  <a:prstClr val="black"/>
                </a:solidFill>
              </a:rPr>
              <a:t>3) </a:t>
            </a:r>
            <a:r>
              <a:rPr lang="tr-TR" sz="2200" u="sng" dirty="0" smtClean="0">
                <a:solidFill>
                  <a:prstClr val="black"/>
                </a:solidFill>
                <a:latin typeface="Calibri"/>
                <a:ea typeface="Times New Roman"/>
              </a:rPr>
              <a:t>Tam </a:t>
            </a:r>
            <a:r>
              <a:rPr lang="tr-TR" sz="2200" u="sng" dirty="0">
                <a:solidFill>
                  <a:prstClr val="black"/>
                </a:solidFill>
                <a:latin typeface="Calibri"/>
                <a:ea typeface="Times New Roman"/>
              </a:rPr>
              <a:t>zamanlı kaynaştırma/bütünleştirme yoluyla eğitim alan öğrenciler ile özel eğitim sınıflarında</a:t>
            </a:r>
            <a:r>
              <a:rPr lang="tr-TR" sz="2200" dirty="0">
                <a:solidFill>
                  <a:prstClr val="black"/>
                </a:solidFill>
                <a:latin typeface="Calibri"/>
                <a:ea typeface="Times New Roman"/>
              </a:rPr>
              <a:t> eğitimlerine devam eden öğrencilere başarısızlıklarından dolayı sınıf tekrarı yaptırılmaz. </a:t>
            </a:r>
            <a:r>
              <a:rPr lang="tr-TR" sz="2200" dirty="0" smtClean="0">
                <a:solidFill>
                  <a:prstClr val="black"/>
                </a:solidFill>
              </a:rPr>
              <a:t>Ancak</a:t>
            </a:r>
            <a:r>
              <a:rPr lang="tr-TR" sz="2200" dirty="0">
                <a:solidFill>
                  <a:prstClr val="black"/>
                </a:solidFill>
              </a:rPr>
              <a:t>; </a:t>
            </a:r>
          </a:p>
          <a:p>
            <a:r>
              <a:rPr lang="tr-TR" sz="2200" dirty="0">
                <a:solidFill>
                  <a:prstClr val="black"/>
                </a:solidFill>
              </a:rPr>
              <a:t>a) Velinin yazılı talebi ve Bireyselleştirilmiş Eğitim Programı Geliştirme Biriminin kararı doğrultusunda, ilkokulda kaynaştırma öğrencilerine bir defaya mahsus olmak üzere sınıf tekrarı yaptırılabilir. </a:t>
            </a:r>
          </a:p>
          <a:p>
            <a:r>
              <a:rPr lang="tr-TR" sz="2200" dirty="0">
                <a:solidFill>
                  <a:prstClr val="black"/>
                </a:solidFill>
              </a:rPr>
              <a:t>b) </a:t>
            </a:r>
            <a:r>
              <a:rPr lang="tr-TR" sz="2200" dirty="0" smtClean="0">
                <a:solidFill>
                  <a:prstClr val="black"/>
                </a:solidFill>
              </a:rPr>
              <a:t>Bu </a:t>
            </a:r>
            <a:r>
              <a:rPr lang="tr-TR" sz="2200" dirty="0">
                <a:solidFill>
                  <a:prstClr val="black"/>
                </a:solidFill>
              </a:rPr>
              <a:t>öğrencilerin okula devam durumları; ilkokul öğrencileri için bu maddenin birinci fıkrasına, ortaokul ve imam-hatip ortaokulu öğrencileri için ise ikinci fıkrasının (b) bendi hükümlerine göre değerlendirilir. </a:t>
            </a:r>
            <a:r>
              <a:rPr lang="tr-TR" sz="2200" dirty="0" smtClean="0">
                <a:solidFill>
                  <a:prstClr val="black"/>
                </a:solidFill>
              </a:rPr>
              <a:t> </a:t>
            </a:r>
          </a:p>
        </p:txBody>
      </p:sp>
    </p:spTree>
    <p:extLst>
      <p:ext uri="{BB962C8B-B14F-4D97-AF65-F5344CB8AC3E}">
        <p14:creationId xmlns:p14="http://schemas.microsoft.com/office/powerpoint/2010/main" val="25565574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Resim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80512" cy="5143500"/>
          </a:xfrm>
          <a:prstGeom prst="rect">
            <a:avLst/>
          </a:prstGeom>
        </p:spPr>
      </p:pic>
      <p:sp>
        <p:nvSpPr>
          <p:cNvPr id="3" name="İçerik Yer Tutucusu 2"/>
          <p:cNvSpPr>
            <a:spLocks noGrp="1"/>
          </p:cNvSpPr>
          <p:nvPr>
            <p:ph idx="1"/>
          </p:nvPr>
        </p:nvSpPr>
        <p:spPr>
          <a:xfrm>
            <a:off x="784448" y="2463738"/>
            <a:ext cx="7467600" cy="486054"/>
          </a:xfrm>
        </p:spPr>
        <p:txBody>
          <a:bodyPr>
            <a:noAutofit/>
          </a:bodyPr>
          <a:lstStyle/>
          <a:p>
            <a:pPr marL="0" indent="0" algn="ctr">
              <a:buNone/>
            </a:pPr>
            <a:r>
              <a:rPr lang="tr-TR" sz="4000" b="1" dirty="0">
                <a:solidFill>
                  <a:srgbClr val="002060"/>
                </a:solidFill>
              </a:rPr>
              <a:t>İlköğretim kurumlarında sınıf yükseltme </a:t>
            </a:r>
            <a:endParaRPr lang="tr-TR" sz="4000" dirty="0">
              <a:solidFill>
                <a:srgbClr val="002060"/>
              </a:solidFill>
            </a:endParaRPr>
          </a:p>
        </p:txBody>
      </p:sp>
    </p:spTree>
    <p:extLst>
      <p:ext uri="{BB962C8B-B14F-4D97-AF65-F5344CB8AC3E}">
        <p14:creationId xmlns:p14="http://schemas.microsoft.com/office/powerpoint/2010/main" val="5825364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383618"/>
            <a:ext cx="9144000" cy="3139321"/>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smtClean="0">
                <a:solidFill>
                  <a:prstClr val="black"/>
                </a:solidFill>
              </a:rPr>
              <a:t>MADDE 32 – (1) İlkokul 1, 2 ve 3 üncü sınıf öğrencilerinden bilgi ve beceri bakımından sınıf düzeyinin üstünde olanlar velisinin yazılı talebi, sınıf öğretmeninin önerisi ile eğitim ve öğretim yılının ilk ayı içinde sınıf yükseltme sınavına alınırlar. Başarılı olanlar bir üst sınıfa yükseltilir. </a:t>
            </a:r>
          </a:p>
          <a:p>
            <a:r>
              <a:rPr lang="tr-TR" sz="2200" dirty="0" smtClean="0">
                <a:solidFill>
                  <a:prstClr val="black"/>
                </a:solidFill>
              </a:rPr>
              <a:t>a) Bu sınav okul müdürünün başkanlığında sınıf öğretmeni ve bir üst sınıfın öğretmenlerinden oluşan komisyon tarafından yapılır. Okulda bu komisyonu oluşturacak sayıda öğretmen bulunmaması durumunda, sınavın yapılacağı yer ile sınav komisyonu, okulun bağlı bulunduğu il/ilçe millî eğitim müdürlüğünce belirlenir. </a:t>
            </a:r>
          </a:p>
        </p:txBody>
      </p:sp>
      <p:sp>
        <p:nvSpPr>
          <p:cNvPr id="6" name="İçerik Yer Tutucusu 2"/>
          <p:cNvSpPr txBox="1">
            <a:spLocks/>
          </p:cNvSpPr>
          <p:nvPr/>
        </p:nvSpPr>
        <p:spPr>
          <a:xfrm>
            <a:off x="-108520" y="303498"/>
            <a:ext cx="9252520" cy="48605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Clr>
                <a:srgbClr val="F4680B"/>
              </a:buClr>
              <a:buFont typeface="Wingdings 2"/>
              <a:buNone/>
            </a:pPr>
            <a:r>
              <a:rPr lang="tr-TR" sz="3600" b="1" dirty="0" smtClean="0">
                <a:solidFill>
                  <a:srgbClr val="C00000"/>
                </a:solidFill>
              </a:rPr>
              <a:t>İlköğretim kurumlarında sınıf yükseltme </a:t>
            </a:r>
            <a:endParaRPr lang="tr-TR" sz="3600" dirty="0">
              <a:solidFill>
                <a:srgbClr val="C00000"/>
              </a:solidFill>
            </a:endParaRPr>
          </a:p>
        </p:txBody>
      </p:sp>
    </p:spTree>
    <p:extLst>
      <p:ext uri="{BB962C8B-B14F-4D97-AF65-F5344CB8AC3E}">
        <p14:creationId xmlns:p14="http://schemas.microsoft.com/office/powerpoint/2010/main" val="55798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540385">
              <a:lnSpc>
                <a:spcPct val="120000"/>
              </a:lnSpc>
              <a:spcBef>
                <a:spcPts val="0"/>
              </a:spcBef>
            </a:pPr>
            <a:r>
              <a:rPr lang="tr-TR" sz="2800" b="1" dirty="0" smtClean="0">
                <a:ln>
                  <a:noFill/>
                </a:ln>
                <a:solidFill>
                  <a:prstClr val="black"/>
                </a:solidFill>
                <a:effectLst/>
                <a:latin typeface="Calibri"/>
                <a:ea typeface="Times New Roman"/>
                <a:cs typeface="+mn-cs"/>
              </a:rPr>
              <a:t/>
            </a:r>
            <a:br>
              <a:rPr lang="tr-TR" sz="2800" b="1" dirty="0" smtClean="0">
                <a:ln>
                  <a:noFill/>
                </a:ln>
                <a:solidFill>
                  <a:prstClr val="black"/>
                </a:solidFill>
                <a:effectLst/>
                <a:latin typeface="Calibri"/>
                <a:ea typeface="Times New Roman"/>
                <a:cs typeface="+mn-cs"/>
              </a:rPr>
            </a:br>
            <a:r>
              <a:rPr lang="tr-TR" sz="2800" b="1" dirty="0">
                <a:ln>
                  <a:noFill/>
                </a:ln>
                <a:solidFill>
                  <a:prstClr val="black"/>
                </a:solidFill>
                <a:effectLst/>
                <a:latin typeface="Calibri"/>
                <a:ea typeface="Times New Roman"/>
                <a:cs typeface="+mn-cs"/>
              </a:rPr>
              <a:t/>
            </a:r>
            <a:br>
              <a:rPr lang="tr-TR" sz="2800" b="1" dirty="0">
                <a:ln>
                  <a:noFill/>
                </a:ln>
                <a:solidFill>
                  <a:prstClr val="black"/>
                </a:solidFill>
                <a:effectLst/>
                <a:latin typeface="Calibri"/>
                <a:ea typeface="Times New Roman"/>
                <a:cs typeface="+mn-cs"/>
              </a:rPr>
            </a:br>
            <a:r>
              <a:rPr lang="tr-TR" sz="2800" b="1" dirty="0" smtClean="0">
                <a:ln>
                  <a:noFill/>
                </a:ln>
                <a:solidFill>
                  <a:prstClr val="black"/>
                </a:solidFill>
                <a:effectLst/>
                <a:latin typeface="Calibri"/>
                <a:ea typeface="Times New Roman"/>
                <a:cs typeface="+mn-cs"/>
              </a:rPr>
              <a:t>İKİNCİ </a:t>
            </a:r>
            <a:r>
              <a:rPr lang="tr-TR" sz="2800" b="1" dirty="0">
                <a:ln>
                  <a:noFill/>
                </a:ln>
                <a:solidFill>
                  <a:prstClr val="black"/>
                </a:solidFill>
                <a:effectLst/>
                <a:latin typeface="Calibri"/>
                <a:ea typeface="Times New Roman"/>
                <a:cs typeface="+mn-cs"/>
              </a:rPr>
              <a:t>BÖLÜM</a:t>
            </a:r>
            <a:br>
              <a:rPr lang="tr-TR" sz="2800" b="1" dirty="0">
                <a:ln>
                  <a:noFill/>
                </a:ln>
                <a:solidFill>
                  <a:prstClr val="black"/>
                </a:solidFill>
                <a:effectLst/>
                <a:latin typeface="Calibri"/>
                <a:ea typeface="Times New Roman"/>
                <a:cs typeface="+mn-cs"/>
              </a:rPr>
            </a:br>
            <a:r>
              <a:rPr lang="tr-TR" sz="2800" b="1" dirty="0">
                <a:ln>
                  <a:noFill/>
                </a:ln>
                <a:solidFill>
                  <a:prstClr val="black"/>
                </a:solidFill>
                <a:effectLst/>
                <a:latin typeface="Calibri"/>
                <a:ea typeface="Times New Roman"/>
                <a:cs typeface="+mn-cs"/>
              </a:rPr>
              <a:t>Okul Öncesi Eğitim ve İlköğretim Kurumlarının İşleyişi</a:t>
            </a:r>
            <a:br>
              <a:rPr lang="tr-TR" sz="2800" b="1" dirty="0">
                <a:ln>
                  <a:noFill/>
                </a:ln>
                <a:solidFill>
                  <a:prstClr val="black"/>
                </a:solidFill>
                <a:effectLst/>
                <a:latin typeface="Calibri"/>
                <a:ea typeface="Times New Roman"/>
                <a:cs typeface="+mn-cs"/>
              </a:rPr>
            </a:br>
            <a:endParaRPr lang="tr-TR" dirty="0"/>
          </a:p>
        </p:txBody>
      </p:sp>
      <p:sp>
        <p:nvSpPr>
          <p:cNvPr id="3" name="İçerik Yer Tutucusu 2"/>
          <p:cNvSpPr>
            <a:spLocks noGrp="1"/>
          </p:cNvSpPr>
          <p:nvPr>
            <p:ph idx="1"/>
          </p:nvPr>
        </p:nvSpPr>
        <p:spPr>
          <a:xfrm>
            <a:off x="0" y="1545637"/>
            <a:ext cx="9144000" cy="3394472"/>
          </a:xfrm>
        </p:spPr>
        <p:txBody>
          <a:bodyPr>
            <a:normAutofit/>
          </a:bodyPr>
          <a:lstStyle/>
          <a:p>
            <a:pPr indent="540385">
              <a:lnSpc>
                <a:spcPct val="120000"/>
              </a:lnSpc>
              <a:spcBef>
                <a:spcPts val="0"/>
              </a:spcBef>
              <a:spcAft>
                <a:spcPts val="0"/>
              </a:spcAft>
            </a:pPr>
            <a:r>
              <a:rPr lang="tr-TR" sz="2800" dirty="0" smtClean="0">
                <a:solidFill>
                  <a:schemeClr val="tx1"/>
                </a:solidFill>
                <a:latin typeface="Calibri"/>
                <a:ea typeface="Times New Roman"/>
              </a:rPr>
              <a:t>Ders </a:t>
            </a:r>
            <a:r>
              <a:rPr lang="tr-TR" sz="2800" dirty="0">
                <a:solidFill>
                  <a:schemeClr val="tx1"/>
                </a:solidFill>
                <a:latin typeface="Calibri"/>
                <a:ea typeface="Times New Roman"/>
              </a:rPr>
              <a:t>yılı süresi ve haftalık ders programı</a:t>
            </a:r>
          </a:p>
          <a:p>
            <a:pPr indent="540385">
              <a:lnSpc>
                <a:spcPct val="120000"/>
              </a:lnSpc>
              <a:spcBef>
                <a:spcPts val="0"/>
              </a:spcBef>
              <a:spcAft>
                <a:spcPts val="0"/>
              </a:spcAft>
            </a:pPr>
            <a:r>
              <a:rPr lang="tr-TR" sz="2800" dirty="0">
                <a:solidFill>
                  <a:schemeClr val="tx1"/>
                </a:solidFill>
                <a:latin typeface="Calibri"/>
                <a:ea typeface="Times New Roman"/>
              </a:rPr>
              <a:t>Etkinlik, ders, etüt ve dinlenme süreleri</a:t>
            </a:r>
          </a:p>
          <a:p>
            <a:pPr indent="540385">
              <a:lnSpc>
                <a:spcPct val="120000"/>
              </a:lnSpc>
              <a:spcBef>
                <a:spcPts val="0"/>
              </a:spcBef>
              <a:spcAft>
                <a:spcPts val="0"/>
              </a:spcAft>
            </a:pPr>
            <a:r>
              <a:rPr lang="tr-TR" sz="2800" dirty="0">
                <a:solidFill>
                  <a:schemeClr val="tx1"/>
                </a:solidFill>
                <a:latin typeface="Calibri"/>
                <a:ea typeface="Times New Roman"/>
              </a:rPr>
              <a:t>Olağanüstü durumlarda eğitim ve öğretime ara verme</a:t>
            </a:r>
          </a:p>
          <a:p>
            <a:pPr indent="540385">
              <a:lnSpc>
                <a:spcPct val="120000"/>
              </a:lnSpc>
              <a:spcBef>
                <a:spcPts val="0"/>
              </a:spcBef>
              <a:spcAft>
                <a:spcPts val="0"/>
              </a:spcAft>
            </a:pPr>
            <a:r>
              <a:rPr lang="tr-TR" sz="2800" dirty="0">
                <a:solidFill>
                  <a:schemeClr val="tx1"/>
                </a:solidFill>
                <a:latin typeface="Calibri"/>
                <a:ea typeface="Times New Roman"/>
              </a:rPr>
              <a:t>Resmî tatil günleri</a:t>
            </a:r>
          </a:p>
          <a:p>
            <a:pPr indent="540385">
              <a:lnSpc>
                <a:spcPct val="120000"/>
              </a:lnSpc>
              <a:spcBef>
                <a:spcPts val="0"/>
              </a:spcBef>
              <a:spcAft>
                <a:spcPts val="0"/>
              </a:spcAft>
            </a:pPr>
            <a:r>
              <a:rPr lang="tr-TR" sz="2800" dirty="0">
                <a:solidFill>
                  <a:schemeClr val="tx1"/>
                </a:solidFill>
                <a:latin typeface="Calibri"/>
                <a:ea typeface="Times New Roman"/>
              </a:rPr>
              <a:t>Rehberlik hizmetleri ve sosyal etkinlikler</a:t>
            </a:r>
          </a:p>
          <a:p>
            <a:endParaRPr lang="tr-TR" dirty="0"/>
          </a:p>
        </p:txBody>
      </p:sp>
    </p:spTree>
    <p:extLst>
      <p:ext uri="{BB962C8B-B14F-4D97-AF65-F5344CB8AC3E}">
        <p14:creationId xmlns:p14="http://schemas.microsoft.com/office/powerpoint/2010/main" val="28296553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88423" y="1383620"/>
            <a:ext cx="8332050" cy="3477875"/>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32 – b) Sınav sonucu tutanakla tespit edilir. Bu tutanak, okul yönetimince dosyasında saklanır. Başarılı olanların durumu e-Okul sistemine işlenir. </a:t>
            </a:r>
          </a:p>
          <a:p>
            <a:r>
              <a:rPr lang="tr-TR" sz="2200" dirty="0">
                <a:solidFill>
                  <a:prstClr val="black"/>
                </a:solidFill>
              </a:rPr>
              <a:t>c) Sınıf yükseltme sınavına değişik sınıflarda olmak üzere bir defadan fazla da girilebilir. Ancak sınıf yükseltme aynı öğrenci için bir kez yapılır. </a:t>
            </a:r>
          </a:p>
          <a:p>
            <a:r>
              <a:rPr lang="tr-TR" sz="2200" dirty="0">
                <a:solidFill>
                  <a:prstClr val="black"/>
                </a:solidFill>
              </a:rPr>
              <a:t>(2) İlkokul çağında olup akranları ile birlikte okula devam edemeyen ve okuma yazma bilmeyen öğrenciler, birinci sınıf öğrenimlerini başarıyla tamamlamaları hâlinde, eylül ayında yapılacak bir sınavla yaşına uygun bir ilkokul sınıfına yerleştirilir. </a:t>
            </a:r>
            <a:endParaRPr lang="tr-TR" sz="2200" dirty="0" smtClean="0">
              <a:solidFill>
                <a:prstClr val="black"/>
              </a:solidFill>
            </a:endParaRPr>
          </a:p>
        </p:txBody>
      </p:sp>
      <p:sp>
        <p:nvSpPr>
          <p:cNvPr id="6" name="İçerik Yer Tutucusu 2"/>
          <p:cNvSpPr txBox="1">
            <a:spLocks/>
          </p:cNvSpPr>
          <p:nvPr/>
        </p:nvSpPr>
        <p:spPr>
          <a:xfrm>
            <a:off x="0" y="303498"/>
            <a:ext cx="9036496" cy="486054"/>
          </a:xfrm>
          <a:prstGeom prst="rect">
            <a:avLst/>
          </a:prstGeom>
        </p:spPr>
        <p:txBody>
          <a:bodyPr vert="horz">
            <a:noAutofit/>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lgn="ctr">
              <a:buClr>
                <a:srgbClr val="F4680B"/>
              </a:buClr>
              <a:buFont typeface="Wingdings 2"/>
              <a:buNone/>
            </a:pPr>
            <a:r>
              <a:rPr lang="tr-TR" sz="3600" b="1" dirty="0" smtClean="0">
                <a:solidFill>
                  <a:srgbClr val="C00000"/>
                </a:solidFill>
              </a:rPr>
              <a:t>İlköğretim kurumlarında sınıf yükseltme </a:t>
            </a:r>
            <a:endParaRPr lang="tr-TR" sz="3600" dirty="0">
              <a:solidFill>
                <a:srgbClr val="C00000"/>
              </a:solidFill>
            </a:endParaRPr>
          </a:p>
        </p:txBody>
      </p:sp>
    </p:spTree>
    <p:extLst>
      <p:ext uri="{BB962C8B-B14F-4D97-AF65-F5344CB8AC3E}">
        <p14:creationId xmlns:p14="http://schemas.microsoft.com/office/powerpoint/2010/main" val="409419944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144000" cy="486054"/>
          </a:xfrm>
        </p:spPr>
        <p:txBody>
          <a:bodyPr>
            <a:noAutofit/>
          </a:bodyPr>
          <a:lstStyle/>
          <a:p>
            <a:pPr marL="0" indent="0" algn="ctr">
              <a:buNone/>
            </a:pPr>
            <a:r>
              <a:rPr lang="tr-TR" sz="3600" b="1" dirty="0" smtClean="0">
                <a:solidFill>
                  <a:srgbClr val="C00000"/>
                </a:solidFill>
              </a:rPr>
              <a:t>İlköğretim kurumlarında sınıf yükseltme </a:t>
            </a:r>
            <a:endParaRPr lang="tr-TR" sz="3600" dirty="0">
              <a:solidFill>
                <a:srgbClr val="C00000"/>
              </a:solidFill>
            </a:endParaRPr>
          </a:p>
        </p:txBody>
      </p:sp>
      <p:sp>
        <p:nvSpPr>
          <p:cNvPr id="2" name="Dikdörtgen 1"/>
          <p:cNvSpPr/>
          <p:nvPr/>
        </p:nvSpPr>
        <p:spPr>
          <a:xfrm>
            <a:off x="395536" y="1923679"/>
            <a:ext cx="8280920" cy="2462213"/>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smtClean="0">
                <a:solidFill>
                  <a:prstClr val="black"/>
                </a:solidFill>
              </a:rPr>
              <a:t>MADDE 32 – (3) Sağlık durumu nedeniyle okula devam etmesinin uygun olmadığına ilişkin sağlık kurulu raporu alanlar, raporları süresince izinli sayılırlar. Bu sürenin bitiminde öğrencilerin okula devamları sağlanır. Bu öğrenciler okula döndüklerinde, devam edemedikleri eğitim ve öğretim yılına ait derslerden okul müdürünün sorumluluğu ve koordinesinde, alan öğretmenlerinden oluşturulacak komisyonca sınava alınır. Başarılı olanlar bir üst sınıfa devam ettirilir. </a:t>
            </a:r>
          </a:p>
        </p:txBody>
      </p:sp>
    </p:spTree>
    <p:extLst>
      <p:ext uri="{BB962C8B-B14F-4D97-AF65-F5344CB8AC3E}">
        <p14:creationId xmlns:p14="http://schemas.microsoft.com/office/powerpoint/2010/main" val="7722224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03498"/>
            <a:ext cx="9144000" cy="486054"/>
          </a:xfrm>
        </p:spPr>
        <p:txBody>
          <a:bodyPr>
            <a:noAutofit/>
          </a:bodyPr>
          <a:lstStyle/>
          <a:p>
            <a:pPr marL="0" indent="0" algn="ctr">
              <a:buNone/>
            </a:pPr>
            <a:r>
              <a:rPr lang="tr-TR" sz="3600" b="1" dirty="0" smtClean="0">
                <a:solidFill>
                  <a:srgbClr val="C00000"/>
                </a:solidFill>
              </a:rPr>
              <a:t>İlköğretim kurumlarında sınıf yükseltme </a:t>
            </a:r>
            <a:endParaRPr lang="tr-TR" sz="3600" dirty="0">
              <a:solidFill>
                <a:srgbClr val="C00000"/>
              </a:solidFill>
            </a:endParaRPr>
          </a:p>
        </p:txBody>
      </p:sp>
      <p:sp>
        <p:nvSpPr>
          <p:cNvPr id="2" name="Dikdörtgen 1"/>
          <p:cNvSpPr/>
          <p:nvPr/>
        </p:nvSpPr>
        <p:spPr>
          <a:xfrm>
            <a:off x="323528" y="1419622"/>
            <a:ext cx="8568952" cy="3477875"/>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smtClean="0">
                <a:solidFill>
                  <a:prstClr val="black"/>
                </a:solidFill>
              </a:rPr>
              <a:t>MADDE 32 – </a:t>
            </a:r>
            <a:r>
              <a:rPr lang="tr-TR" sz="2200" dirty="0">
                <a:solidFill>
                  <a:prstClr val="black"/>
                </a:solidFill>
              </a:rPr>
              <a:t>(4) </a:t>
            </a:r>
            <a:r>
              <a:rPr lang="tr-TR" sz="2200" dirty="0" smtClean="0">
                <a:solidFill>
                  <a:prstClr val="black"/>
                </a:solidFill>
              </a:rPr>
              <a:t>Ortaokul/İmam-hatip </a:t>
            </a:r>
            <a:r>
              <a:rPr lang="tr-TR" sz="2200" dirty="0">
                <a:solidFill>
                  <a:prstClr val="black"/>
                </a:solidFill>
              </a:rPr>
              <a:t>ortaokulu 5 inci, 6 </a:t>
            </a:r>
            <a:r>
              <a:rPr lang="tr-TR" sz="2200" dirty="0" err="1">
                <a:solidFill>
                  <a:prstClr val="black"/>
                </a:solidFill>
              </a:rPr>
              <a:t>ncı</a:t>
            </a:r>
            <a:r>
              <a:rPr lang="tr-TR" sz="2200" dirty="0">
                <a:solidFill>
                  <a:prstClr val="black"/>
                </a:solidFill>
              </a:rPr>
              <a:t> ve 7 </a:t>
            </a:r>
            <a:r>
              <a:rPr lang="tr-TR" sz="2200" dirty="0" err="1">
                <a:solidFill>
                  <a:prstClr val="black"/>
                </a:solidFill>
              </a:rPr>
              <a:t>nci</a:t>
            </a:r>
            <a:r>
              <a:rPr lang="tr-TR" sz="2200" dirty="0">
                <a:solidFill>
                  <a:prstClr val="black"/>
                </a:solidFill>
              </a:rPr>
              <a:t> sınıf öğrencilerine velisinin yazılı başvurusu üzerine bir eğitim ve öğretim yılı Diyanet İşleri Başkanlığının açmış olduğu hafızlık eğitimine devam etmelerine izin verilir. Hafızlık eğitimine devam ettiğini belgelendirenlerden o eğitim ve öğretim yılı için devam zorunluluğu aranmaz. Bu sürenin bitiminde öğrencilerin okula devamları sağlanır. Bu öğrenciler okula döndüklerinde, devam edemedikleri eğitim ve öğretim yılına ait derslerden okul müdürünün sorumluluğu ve koordinesinde, alan öğretmenlerinden oluşturulacak komisyonca sınava alınır. Başarılı olanlar bir üst sınıfa devam ettirilir. </a:t>
            </a:r>
            <a:endParaRPr lang="tr-TR" sz="2200" dirty="0" smtClean="0">
              <a:solidFill>
                <a:prstClr val="black"/>
              </a:solidFill>
            </a:endParaRPr>
          </a:p>
        </p:txBody>
      </p:sp>
    </p:spTree>
    <p:extLst>
      <p:ext uri="{BB962C8B-B14F-4D97-AF65-F5344CB8AC3E}">
        <p14:creationId xmlns:p14="http://schemas.microsoft.com/office/powerpoint/2010/main" val="28903863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5606"/>
            <a:ext cx="9144000" cy="3867894"/>
          </a:xfrm>
          <a:prstGeom prst="rect">
            <a:avLst/>
          </a:prstGeom>
        </p:spPr>
      </p:pic>
      <p:sp>
        <p:nvSpPr>
          <p:cNvPr id="3" name="İçerik Yer Tutucusu 2"/>
          <p:cNvSpPr>
            <a:spLocks noGrp="1"/>
          </p:cNvSpPr>
          <p:nvPr>
            <p:ph idx="1"/>
          </p:nvPr>
        </p:nvSpPr>
        <p:spPr>
          <a:xfrm>
            <a:off x="0" y="267494"/>
            <a:ext cx="9144000" cy="621297"/>
          </a:xfrm>
        </p:spPr>
        <p:txBody>
          <a:bodyPr>
            <a:noAutofit/>
          </a:bodyPr>
          <a:lstStyle/>
          <a:p>
            <a:pPr marL="0" indent="0" algn="ctr">
              <a:buNone/>
            </a:pPr>
            <a:r>
              <a:rPr lang="tr-TR" sz="3200" b="1" dirty="0" smtClean="0">
                <a:solidFill>
                  <a:schemeClr val="tx1"/>
                </a:solidFill>
              </a:rPr>
              <a:t>Telafi </a:t>
            </a:r>
            <a:r>
              <a:rPr lang="tr-TR" sz="3200" b="1" dirty="0">
                <a:solidFill>
                  <a:schemeClr val="tx1"/>
                </a:solidFill>
              </a:rPr>
              <a:t>eğitimi ve yetiştirme programı </a:t>
            </a:r>
            <a:endParaRPr lang="tr-TR" sz="3200" dirty="0">
              <a:solidFill>
                <a:schemeClr val="tx1"/>
              </a:solidFill>
            </a:endParaRPr>
          </a:p>
        </p:txBody>
      </p:sp>
    </p:spTree>
    <p:extLst>
      <p:ext uri="{BB962C8B-B14F-4D97-AF65-F5344CB8AC3E}">
        <p14:creationId xmlns:p14="http://schemas.microsoft.com/office/powerpoint/2010/main" val="32490408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303498"/>
            <a:ext cx="8784976" cy="486054"/>
          </a:xfrm>
        </p:spPr>
        <p:txBody>
          <a:bodyPr>
            <a:noAutofit/>
          </a:bodyPr>
          <a:lstStyle/>
          <a:p>
            <a:pPr marL="0" indent="0" algn="ctr">
              <a:buNone/>
            </a:pPr>
            <a:r>
              <a:rPr lang="tr-TR" sz="3600" b="1" dirty="0">
                <a:solidFill>
                  <a:srgbClr val="C00000"/>
                </a:solidFill>
              </a:rPr>
              <a:t>Telafi eğitimi ve yetiştirme programı </a:t>
            </a:r>
            <a:endParaRPr lang="tr-TR" sz="3600" dirty="0">
              <a:solidFill>
                <a:srgbClr val="C00000"/>
              </a:solidFill>
            </a:endParaRPr>
          </a:p>
        </p:txBody>
      </p:sp>
      <p:sp>
        <p:nvSpPr>
          <p:cNvPr id="2" name="Dikdörtgen 1"/>
          <p:cNvSpPr/>
          <p:nvPr/>
        </p:nvSpPr>
        <p:spPr>
          <a:xfrm>
            <a:off x="405771" y="1869674"/>
            <a:ext cx="8424936" cy="3170099"/>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tr-TR" sz="2200" dirty="0">
                <a:solidFill>
                  <a:prstClr val="black"/>
                </a:solidFill>
              </a:rPr>
              <a:t>MADDE 33 – (1) İlköğretim kurumlarında; eğitim ve öğretimi aksatacak nitelikte olağanüstü durum, sel, deprem, hastalık, elverişsiz hava şartları gibi nedenlerle il veya ilçe hıfzıssıhha kurulunun kararı ile gerekli gördüğü ve mahalli mülkî idare amirinin onayladığı durumlarda okullarda eğitim ve öğretime ara verilir. Bu gibi durumlarda öğrencilerin derslerinde eksik kalan konularda telafisi için okul yönetimleri ve il/ilçe millî eğitim müdürlüklerince gerekli önlemler alınır. </a:t>
            </a:r>
            <a:endParaRPr lang="tr-TR" sz="2200" dirty="0" smtClean="0">
              <a:solidFill>
                <a:prstClr val="black"/>
              </a:solidFill>
            </a:endParaRPr>
          </a:p>
          <a:p>
            <a:pPr algn="just"/>
            <a:endParaRPr lang="tr-TR" sz="2400" b="1" dirty="0" smtClean="0">
              <a:solidFill>
                <a:prstClr val="black"/>
              </a:solidFill>
            </a:endParaRPr>
          </a:p>
        </p:txBody>
      </p:sp>
    </p:spTree>
    <p:extLst>
      <p:ext uri="{BB962C8B-B14F-4D97-AF65-F5344CB8AC3E}">
        <p14:creationId xmlns:p14="http://schemas.microsoft.com/office/powerpoint/2010/main" val="12378520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357504"/>
            <a:ext cx="9036496" cy="486054"/>
          </a:xfrm>
        </p:spPr>
        <p:txBody>
          <a:bodyPr>
            <a:noAutofit/>
          </a:bodyPr>
          <a:lstStyle/>
          <a:p>
            <a:pPr marL="0" indent="0" algn="ctr">
              <a:buNone/>
            </a:pPr>
            <a:r>
              <a:rPr lang="tr-TR" sz="3600" b="1" dirty="0">
                <a:solidFill>
                  <a:srgbClr val="FF0000"/>
                </a:solidFill>
              </a:rPr>
              <a:t>Telafi eğitimi ve yetiştirme programı </a:t>
            </a:r>
            <a:endParaRPr lang="tr-TR" sz="3600" dirty="0">
              <a:solidFill>
                <a:srgbClr val="FF0000"/>
              </a:solidFill>
            </a:endParaRPr>
          </a:p>
        </p:txBody>
      </p:sp>
      <p:sp>
        <p:nvSpPr>
          <p:cNvPr id="2" name="Dikdörtgen 1"/>
          <p:cNvSpPr/>
          <p:nvPr/>
        </p:nvSpPr>
        <p:spPr>
          <a:xfrm>
            <a:off x="317848" y="1329612"/>
            <a:ext cx="8820472" cy="3785652"/>
          </a:xfrm>
          <a:prstGeom prst="rect">
            <a:avLst/>
          </a:prstGeom>
          <a:noFill/>
          <a:effectLst>
            <a:outerShdw blurRad="50800" dist="38100" dir="5400000" algn="t"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indent="540385"/>
            <a:r>
              <a:rPr lang="tr-TR" sz="2000" dirty="0">
                <a:solidFill>
                  <a:prstClr val="black"/>
                </a:solidFill>
                <a:latin typeface="Arial" pitchFamily="34" charset="0"/>
                <a:cs typeface="Arial" pitchFamily="34" charset="0"/>
              </a:rPr>
              <a:t>MADDE 33 – (2) </a:t>
            </a:r>
            <a:r>
              <a:rPr lang="tr-TR" sz="2000" dirty="0">
                <a:solidFill>
                  <a:prstClr val="black"/>
                </a:solidFill>
                <a:latin typeface="Arial" pitchFamily="34" charset="0"/>
                <a:ea typeface="Times New Roman"/>
                <a:cs typeface="Arial" pitchFamily="34" charset="0"/>
              </a:rPr>
              <a:t>İlköğretim kurumlarında, eğitim ve öğretim yılı içinde çeşitli nedenlerle boş geçen dersler ile ihtiyaç olması hâlinde mevsimlik tarım işçileri, göçer ve yarı göçer ailelerin çocukları ve ilkokullarda bazı derslerden yetersizliği görülen öğrenciler için yetiştirme kursu veya programları uygulanır.</a:t>
            </a:r>
          </a:p>
          <a:p>
            <a:r>
              <a:rPr lang="tr-TR" sz="2000" dirty="0" smtClean="0">
                <a:solidFill>
                  <a:prstClr val="black"/>
                </a:solidFill>
                <a:latin typeface="Arial" pitchFamily="34" charset="0"/>
                <a:cs typeface="Arial" pitchFamily="34" charset="0"/>
              </a:rPr>
              <a:t>a</a:t>
            </a:r>
            <a:r>
              <a:rPr lang="tr-TR" sz="2000" dirty="0">
                <a:solidFill>
                  <a:prstClr val="black"/>
                </a:solidFill>
                <a:latin typeface="Arial" pitchFamily="34" charset="0"/>
                <a:cs typeface="Arial" pitchFamily="34" charset="0"/>
              </a:rPr>
              <a:t>) Yetiştirme programlarında görevlendirilecek öğretmenler, il/ilçe millî eğitim müdürlüklerince belirlenir. </a:t>
            </a:r>
          </a:p>
          <a:p>
            <a:r>
              <a:rPr lang="tr-TR" sz="2000" dirty="0">
                <a:solidFill>
                  <a:prstClr val="black"/>
                </a:solidFill>
                <a:latin typeface="Arial" pitchFamily="34" charset="0"/>
                <a:cs typeface="Arial" pitchFamily="34" charset="0"/>
              </a:rPr>
              <a:t>b) Boş geçen dersler için bir dersin yetiştirme programı süresi, o dersin boş geçen ders saati toplamının yarısından az olamaz. </a:t>
            </a:r>
            <a:endParaRPr lang="tr-TR" sz="2000" dirty="0" smtClean="0">
              <a:solidFill>
                <a:prstClr val="black"/>
              </a:solidFill>
              <a:latin typeface="Arial" pitchFamily="34" charset="0"/>
              <a:cs typeface="Arial" pitchFamily="34" charset="0"/>
            </a:endParaRPr>
          </a:p>
          <a:p>
            <a:r>
              <a:rPr lang="tr-TR" sz="2000" dirty="0">
                <a:solidFill>
                  <a:prstClr val="black"/>
                </a:solidFill>
                <a:latin typeface="Arial" pitchFamily="34" charset="0"/>
                <a:cs typeface="Arial" pitchFamily="34" charset="0"/>
              </a:rPr>
              <a:t>(3) </a:t>
            </a:r>
            <a:r>
              <a:rPr lang="tr-TR" sz="2000" dirty="0" smtClean="0">
                <a:solidFill>
                  <a:prstClr val="black"/>
                </a:solidFill>
                <a:latin typeface="Arial" pitchFamily="34" charset="0"/>
                <a:cs typeface="Arial" pitchFamily="34" charset="0"/>
              </a:rPr>
              <a:t>Ortaokul </a:t>
            </a:r>
            <a:r>
              <a:rPr lang="tr-TR" sz="2000" dirty="0">
                <a:solidFill>
                  <a:prstClr val="black"/>
                </a:solidFill>
                <a:latin typeface="Arial" pitchFamily="34" charset="0"/>
                <a:cs typeface="Arial" pitchFamily="34" charset="0"/>
              </a:rPr>
              <a:t>ve imam hatip ortaokullarında talep eden öğrenciler için ilgili mevzuatta belirtilen koşullar dikkate alınarak destekleme ve yetiştirme kursu açılabilir. Bu kurslarla ilgili usul ve esaslar Yönerge ile belirlenir. </a:t>
            </a:r>
            <a:endParaRPr lang="tr-TR" sz="2000" dirty="0" smtClean="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355161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lvl="0">
              <a:spcBef>
                <a:spcPct val="20000"/>
              </a:spcBef>
            </a:pPr>
            <a:r>
              <a:rPr lang="tr-TR" sz="3600" b="1" dirty="0" smtClean="0">
                <a:ln>
                  <a:noFill/>
                </a:ln>
                <a:solidFill>
                  <a:srgbClr val="FF0000"/>
                </a:solidFill>
                <a:effectLst/>
                <a:latin typeface="Franklin Gothic Book"/>
                <a:ea typeface="+mn-ea"/>
                <a:cs typeface="+mn-cs"/>
              </a:rPr>
              <a:t/>
            </a:r>
            <a:br>
              <a:rPr lang="tr-TR" sz="3600" b="1" dirty="0" smtClean="0">
                <a:ln>
                  <a:noFill/>
                </a:ln>
                <a:solidFill>
                  <a:srgbClr val="FF0000"/>
                </a:solidFill>
                <a:effectLst/>
                <a:latin typeface="Franklin Gothic Book"/>
                <a:ea typeface="+mn-ea"/>
                <a:cs typeface="+mn-cs"/>
              </a:rPr>
            </a:br>
            <a:r>
              <a:rPr lang="tr-TR" sz="3600" b="1" dirty="0" smtClean="0">
                <a:ln>
                  <a:noFill/>
                </a:ln>
                <a:solidFill>
                  <a:srgbClr val="FF0000"/>
                </a:solidFill>
                <a:effectLst/>
                <a:latin typeface="Franklin Gothic Book"/>
                <a:ea typeface="+mn-ea"/>
                <a:cs typeface="+mn-cs"/>
              </a:rPr>
              <a:t>Telafi </a:t>
            </a:r>
            <a:r>
              <a:rPr lang="tr-TR" sz="3600" b="1" dirty="0">
                <a:ln>
                  <a:noFill/>
                </a:ln>
                <a:solidFill>
                  <a:srgbClr val="FF0000"/>
                </a:solidFill>
                <a:effectLst/>
                <a:latin typeface="Franklin Gothic Book"/>
                <a:ea typeface="+mn-ea"/>
                <a:cs typeface="+mn-cs"/>
              </a:rPr>
              <a:t>eğitimi ve yetiştirme programı </a:t>
            </a:r>
            <a:r>
              <a:rPr lang="tr-TR" sz="3600" dirty="0">
                <a:ln>
                  <a:noFill/>
                </a:ln>
                <a:solidFill>
                  <a:srgbClr val="FF0000"/>
                </a:solidFill>
                <a:effectLst/>
                <a:latin typeface="Franklin Gothic Book"/>
                <a:ea typeface="+mn-ea"/>
                <a:cs typeface="+mn-cs"/>
              </a:rPr>
              <a:t/>
            </a:r>
            <a:br>
              <a:rPr lang="tr-TR" sz="3600" dirty="0">
                <a:ln>
                  <a:noFill/>
                </a:ln>
                <a:solidFill>
                  <a:srgbClr val="FF0000"/>
                </a:solidFill>
                <a:effectLst/>
                <a:latin typeface="Franklin Gothic Book"/>
                <a:ea typeface="+mn-ea"/>
                <a:cs typeface="+mn-cs"/>
              </a:rPr>
            </a:br>
            <a:endParaRPr lang="tr-TR" dirty="0"/>
          </a:p>
        </p:txBody>
      </p:sp>
      <p:sp>
        <p:nvSpPr>
          <p:cNvPr id="3" name="İçerik Yer Tutucusu 2"/>
          <p:cNvSpPr>
            <a:spLocks noGrp="1"/>
          </p:cNvSpPr>
          <p:nvPr>
            <p:ph idx="1"/>
          </p:nvPr>
        </p:nvSpPr>
        <p:spPr/>
        <p:txBody>
          <a:bodyPr>
            <a:normAutofit/>
          </a:bodyPr>
          <a:lstStyle/>
          <a:p>
            <a:pPr indent="540385">
              <a:spcBef>
                <a:spcPts val="0"/>
              </a:spcBef>
              <a:spcAft>
                <a:spcPts val="0"/>
              </a:spcAft>
            </a:pPr>
            <a:r>
              <a:rPr lang="tr-TR" sz="2200" dirty="0">
                <a:solidFill>
                  <a:schemeClr val="tx1"/>
                </a:solidFill>
                <a:latin typeface="Calibri"/>
                <a:ea typeface="Times New Roman"/>
              </a:rPr>
              <a:t>(4) </a:t>
            </a:r>
            <a:r>
              <a:rPr lang="tr-TR" sz="2200" dirty="0" smtClean="0">
                <a:solidFill>
                  <a:schemeClr val="tx1"/>
                </a:solidFill>
                <a:latin typeface="Calibri"/>
                <a:ea typeface="Times New Roman"/>
              </a:rPr>
              <a:t>Bu </a:t>
            </a:r>
            <a:r>
              <a:rPr lang="tr-TR" sz="2200" dirty="0">
                <a:solidFill>
                  <a:schemeClr val="tx1"/>
                </a:solidFill>
                <a:latin typeface="Calibri"/>
                <a:ea typeface="Times New Roman"/>
              </a:rPr>
              <a:t>Yönetmeliğin 7 </a:t>
            </a:r>
            <a:r>
              <a:rPr lang="tr-TR" sz="2200" dirty="0" err="1">
                <a:solidFill>
                  <a:schemeClr val="tx1"/>
                </a:solidFill>
                <a:latin typeface="Calibri"/>
                <a:ea typeface="Times New Roman"/>
              </a:rPr>
              <a:t>nci</a:t>
            </a:r>
            <a:r>
              <a:rPr lang="tr-TR" sz="2200" dirty="0">
                <a:solidFill>
                  <a:schemeClr val="tx1"/>
                </a:solidFill>
                <a:latin typeface="Calibri"/>
                <a:ea typeface="Times New Roman"/>
              </a:rPr>
              <a:t> maddesine göre eğitim ve öğretim </a:t>
            </a:r>
            <a:r>
              <a:rPr lang="tr-TR" sz="2200" spc="-20" dirty="0">
                <a:solidFill>
                  <a:schemeClr val="tx1"/>
                </a:solidFill>
                <a:latin typeface="Calibri"/>
                <a:ea typeface="Times New Roman"/>
              </a:rPr>
              <a:t>faaliyetlerine ara verilmesi durumunda uzaktan eğitim yapılabilir. </a:t>
            </a:r>
            <a:endParaRPr lang="tr-TR" sz="2200" b="1" spc="-20" dirty="0" smtClean="0">
              <a:solidFill>
                <a:schemeClr val="tx1"/>
              </a:solidFill>
              <a:latin typeface="Calibri"/>
              <a:ea typeface="Times New Roman"/>
            </a:endParaRPr>
          </a:p>
          <a:p>
            <a:pPr indent="540385">
              <a:spcBef>
                <a:spcPts val="0"/>
              </a:spcBef>
              <a:spcAft>
                <a:spcPts val="0"/>
              </a:spcAft>
            </a:pPr>
            <a:endParaRPr lang="tr-TR" sz="2200" dirty="0" smtClean="0">
              <a:solidFill>
                <a:schemeClr val="tx1"/>
              </a:solidFill>
              <a:latin typeface="Calibri"/>
              <a:ea typeface="Times New Roman"/>
            </a:endParaRPr>
          </a:p>
          <a:p>
            <a:pPr indent="540385">
              <a:spcBef>
                <a:spcPts val="0"/>
              </a:spcBef>
              <a:spcAft>
                <a:spcPts val="0"/>
              </a:spcAft>
            </a:pPr>
            <a:r>
              <a:rPr lang="tr-TR" sz="2200" dirty="0" smtClean="0">
                <a:solidFill>
                  <a:schemeClr val="tx1"/>
                </a:solidFill>
                <a:latin typeface="Calibri"/>
                <a:ea typeface="Times New Roman"/>
              </a:rPr>
              <a:t>(</a:t>
            </a:r>
            <a:r>
              <a:rPr lang="tr-TR" sz="2200" dirty="0">
                <a:solidFill>
                  <a:schemeClr val="tx1"/>
                </a:solidFill>
                <a:latin typeface="Calibri"/>
                <a:ea typeface="Times New Roman"/>
              </a:rPr>
              <a:t>5) </a:t>
            </a:r>
            <a:r>
              <a:rPr lang="tr-TR" sz="2200" dirty="0" smtClean="0">
                <a:solidFill>
                  <a:schemeClr val="tx1"/>
                </a:solidFill>
                <a:latin typeface="Calibri"/>
                <a:ea typeface="Times New Roman"/>
              </a:rPr>
              <a:t>Yüz </a:t>
            </a:r>
            <a:r>
              <a:rPr lang="tr-TR" sz="2200" dirty="0">
                <a:solidFill>
                  <a:schemeClr val="tx1"/>
                </a:solidFill>
                <a:latin typeface="Calibri"/>
                <a:ea typeface="Times New Roman"/>
              </a:rPr>
              <a:t>yüze eğitim yoluyla işlenemeyen öğretim programlarına ait konular ile buna bağlı kazanımların elde edilmesine yönelik telafi eğitimine ilişkin çalışmalar, gerektiğinde hafta sonları da dâhil olmak üzere okul derece ve türlerine göre okul yönetimleri, il/ilçe millî eğitim müdürlükleri veya Bakanlıkça planlanıp yürütülür. Bu kapsamda yapılan telafi eğitimleri puanla değerlendirilmez.</a:t>
            </a:r>
          </a:p>
          <a:p>
            <a:endParaRPr lang="tr-TR" dirty="0"/>
          </a:p>
        </p:txBody>
      </p:sp>
    </p:spTree>
    <p:extLst>
      <p:ext uri="{BB962C8B-B14F-4D97-AF65-F5344CB8AC3E}">
        <p14:creationId xmlns:p14="http://schemas.microsoft.com/office/powerpoint/2010/main" val="149376751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54307" y="550297"/>
            <a:ext cx="8424936" cy="461665"/>
          </a:xfrm>
          <a:prstGeom prst="rect">
            <a:avLst/>
          </a:prstGeom>
        </p:spPr>
        <p:txBody>
          <a:bodyPr wrap="square">
            <a:spAutoFit/>
          </a:bodyPr>
          <a:lstStyle/>
          <a:p>
            <a:pPr algn="ctr"/>
            <a:r>
              <a:rPr lang="tr-TR"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MEB </a:t>
            </a:r>
            <a:r>
              <a:rPr lang="tr-TR" sz="24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ORTAÖĞRETİM (LİSE) </a:t>
            </a:r>
            <a:r>
              <a:rPr lang="tr-TR" sz="2400" b="1" dirty="0">
                <a:ln w="12700">
                  <a:solidFill>
                    <a:schemeClr val="tx2">
                      <a:satMod val="155000"/>
                    </a:schemeClr>
                  </a:solidFill>
                  <a:prstDash val="solid"/>
                </a:ln>
                <a:effectLst>
                  <a:outerShdw blurRad="41275" dist="20320" dir="1800000" algn="tl" rotWithShape="0">
                    <a:srgbClr val="000000">
                      <a:alpha val="40000"/>
                    </a:srgbClr>
                  </a:outerShdw>
                </a:effectLst>
                <a:latin typeface="Arial" pitchFamily="34" charset="0"/>
                <a:cs typeface="Arial" pitchFamily="34" charset="0"/>
              </a:rPr>
              <a:t>KURUMLARI YÖNETMELİĞİ</a:t>
            </a:r>
          </a:p>
        </p:txBody>
      </p:sp>
      <p:sp>
        <p:nvSpPr>
          <p:cNvPr id="4" name="Dikdörtgen 3"/>
          <p:cNvSpPr/>
          <p:nvPr/>
        </p:nvSpPr>
        <p:spPr>
          <a:xfrm>
            <a:off x="1187624" y="1275606"/>
            <a:ext cx="7236804" cy="2123658"/>
          </a:xfrm>
          <a:prstGeom prst="rect">
            <a:avLst/>
          </a:prstGeom>
        </p:spPr>
        <p:txBody>
          <a:bodyPr wrap="square">
            <a:spAutoFit/>
          </a:bodyPr>
          <a:lstStyle/>
          <a:p>
            <a:pPr>
              <a:spcBef>
                <a:spcPts val="600"/>
              </a:spcBef>
            </a:pPr>
            <a:r>
              <a:rPr lang="tr-TR" sz="2800" b="1" dirty="0" smtClean="0">
                <a:latin typeface="Arial" pitchFamily="34" charset="0"/>
                <a:cs typeface="Arial" pitchFamily="34" charset="0"/>
              </a:rPr>
              <a:t>Öğrenci </a:t>
            </a:r>
            <a:r>
              <a:rPr lang="tr-TR" sz="2800" b="1" dirty="0">
                <a:latin typeface="Arial" pitchFamily="34" charset="0"/>
                <a:cs typeface="Arial" pitchFamily="34" charset="0"/>
              </a:rPr>
              <a:t>Başarısının </a:t>
            </a:r>
            <a:r>
              <a:rPr lang="tr-TR" sz="2800" b="1" dirty="0" smtClean="0">
                <a:latin typeface="Arial" pitchFamily="34" charset="0"/>
                <a:cs typeface="Arial" pitchFamily="34" charset="0"/>
              </a:rPr>
              <a:t>Değerlendirilmesi</a:t>
            </a:r>
          </a:p>
          <a:p>
            <a:pPr>
              <a:spcBef>
                <a:spcPts val="1200"/>
              </a:spcBef>
            </a:pPr>
            <a:r>
              <a:rPr lang="tr-TR" sz="2800" b="1" dirty="0" smtClean="0">
                <a:latin typeface="Arial" pitchFamily="34" charset="0"/>
                <a:cs typeface="Arial" pitchFamily="34" charset="0"/>
              </a:rPr>
              <a:t>1. Ölçme </a:t>
            </a:r>
            <a:r>
              <a:rPr lang="tr-TR" sz="2800" b="1" dirty="0">
                <a:latin typeface="Arial" pitchFamily="34" charset="0"/>
                <a:cs typeface="Arial" pitchFamily="34" charset="0"/>
              </a:rPr>
              <a:t>ve Değerlendirme</a:t>
            </a:r>
          </a:p>
          <a:p>
            <a:pPr>
              <a:spcBef>
                <a:spcPts val="600"/>
              </a:spcBef>
            </a:pPr>
            <a:r>
              <a:rPr lang="tr-TR" sz="2800" b="1" dirty="0" smtClean="0">
                <a:latin typeface="Arial" pitchFamily="34" charset="0"/>
                <a:cs typeface="Arial" pitchFamily="34" charset="0"/>
              </a:rPr>
              <a:t>2. Sınavlar</a:t>
            </a:r>
            <a:endParaRPr lang="tr-TR" sz="2800" b="1" dirty="0">
              <a:latin typeface="Arial" pitchFamily="34" charset="0"/>
              <a:cs typeface="Arial" pitchFamily="34" charset="0"/>
            </a:endParaRPr>
          </a:p>
          <a:p>
            <a:pPr>
              <a:spcBef>
                <a:spcPts val="600"/>
              </a:spcBef>
            </a:pPr>
            <a:r>
              <a:rPr lang="tr-TR" sz="2800" b="1" dirty="0" smtClean="0">
                <a:latin typeface="Arial" pitchFamily="34" charset="0"/>
                <a:cs typeface="Arial" pitchFamily="34" charset="0"/>
              </a:rPr>
              <a:t>3. Sınıf </a:t>
            </a:r>
            <a:r>
              <a:rPr lang="tr-TR" sz="2800" b="1" dirty="0">
                <a:latin typeface="Arial" pitchFamily="34" charset="0"/>
                <a:cs typeface="Arial" pitchFamily="34" charset="0"/>
              </a:rPr>
              <a:t>Geçme </a:t>
            </a:r>
          </a:p>
        </p:txBody>
      </p:sp>
    </p:spTree>
    <p:extLst>
      <p:ext uri="{BB962C8B-B14F-4D97-AF65-F5344CB8AC3E}">
        <p14:creationId xmlns:p14="http://schemas.microsoft.com/office/powerpoint/2010/main" val="199411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72742" y="39957"/>
            <a:ext cx="6678488" cy="954107"/>
          </a:xfrm>
          <a:prstGeom prst="rect">
            <a:avLst/>
          </a:prstGeom>
        </p:spPr>
        <p:txBody>
          <a:bodyPr wrap="square">
            <a:spAutoFit/>
          </a:bodyPr>
          <a:lstStyle/>
          <a:p>
            <a:pPr algn="ctr"/>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MEB ORTAÖĞRETİM </a:t>
            </a:r>
            <a:r>
              <a:rPr lang="tr-TR" sz="28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ea typeface="Times New Roman"/>
                <a:cs typeface="Arial" pitchFamily="34" charset="0"/>
              </a:rPr>
              <a:t>KURUMLARI </a:t>
            </a:r>
            <a:r>
              <a:rPr lang="tr-TR"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pitchFamily="34" charset="0"/>
                <a:cs typeface="Arial" pitchFamily="34" charset="0"/>
              </a:rPr>
              <a:t>YÖNETMELİĞİ</a:t>
            </a:r>
          </a:p>
        </p:txBody>
      </p:sp>
      <p:graphicFrame>
        <p:nvGraphicFramePr>
          <p:cNvPr id="7" name="Tablo 6"/>
          <p:cNvGraphicFramePr>
            <a:graphicFrameLocks noGrp="1"/>
          </p:cNvGraphicFramePr>
          <p:nvPr>
            <p:extLst>
              <p:ext uri="{D42A27DB-BD31-4B8C-83A1-F6EECF244321}">
                <p14:modId xmlns:p14="http://schemas.microsoft.com/office/powerpoint/2010/main" val="1371690462"/>
              </p:ext>
            </p:extLst>
          </p:nvPr>
        </p:nvGraphicFramePr>
        <p:xfrm>
          <a:off x="1403647" y="994064"/>
          <a:ext cx="6276690" cy="4116468"/>
        </p:xfrm>
        <a:graphic>
          <a:graphicData uri="http://schemas.openxmlformats.org/drawingml/2006/table">
            <a:tbl>
              <a:tblPr firstRow="1" firstCol="1" bandRow="1">
                <a:tableStyleId>{5C22544A-7EE6-4342-B048-85BDC9FD1C3A}</a:tableStyleId>
              </a:tblPr>
              <a:tblGrid>
                <a:gridCol w="2092230">
                  <a:extLst>
                    <a:ext uri="{9D8B030D-6E8A-4147-A177-3AD203B41FA5}">
                      <a16:colId xmlns:a16="http://schemas.microsoft.com/office/drawing/2014/main" val="20000"/>
                    </a:ext>
                  </a:extLst>
                </a:gridCol>
                <a:gridCol w="2092230">
                  <a:extLst>
                    <a:ext uri="{9D8B030D-6E8A-4147-A177-3AD203B41FA5}">
                      <a16:colId xmlns:a16="http://schemas.microsoft.com/office/drawing/2014/main" val="20001"/>
                    </a:ext>
                  </a:extLst>
                </a:gridCol>
                <a:gridCol w="2092230">
                  <a:extLst>
                    <a:ext uri="{9D8B030D-6E8A-4147-A177-3AD203B41FA5}">
                      <a16:colId xmlns:a16="http://schemas.microsoft.com/office/drawing/2014/main" val="20002"/>
                    </a:ext>
                  </a:extLst>
                </a:gridCol>
              </a:tblGrid>
              <a:tr h="165426">
                <a:tc rowSpan="5">
                  <a:txBody>
                    <a:bodyPr/>
                    <a:lstStyle/>
                    <a:p>
                      <a:pPr algn="just">
                        <a:lnSpc>
                          <a:spcPct val="115000"/>
                        </a:lnSpc>
                        <a:spcAft>
                          <a:spcPts val="0"/>
                        </a:spcAft>
                      </a:pPr>
                      <a:r>
                        <a:rPr lang="tr-TR" sz="1800" dirty="0">
                          <a:effectLst/>
                        </a:rPr>
                        <a:t> </a:t>
                      </a:r>
                      <a:endParaRPr lang="tr-TR" sz="1800" dirty="0">
                        <a:effectLst/>
                        <a:latin typeface="Calibri"/>
                        <a:ea typeface="Calibri"/>
                        <a:cs typeface="Times New Roman"/>
                      </a:endParaRPr>
                    </a:p>
                  </a:txBody>
                  <a:tcPr marL="44726" marR="44726" marT="0" marB="0"/>
                </a:tc>
                <a:tc gridSpan="2">
                  <a:txBody>
                    <a:bodyPr/>
                    <a:lstStyle/>
                    <a:p>
                      <a:pPr algn="ctr">
                        <a:lnSpc>
                          <a:spcPct val="115000"/>
                        </a:lnSpc>
                        <a:spcAft>
                          <a:spcPts val="0"/>
                        </a:spcAft>
                      </a:pPr>
                      <a:r>
                        <a:rPr lang="tr-TR" sz="1800" dirty="0">
                          <a:solidFill>
                            <a:schemeClr val="bg1"/>
                          </a:solidFill>
                          <a:effectLst/>
                        </a:rPr>
                        <a:t>Yönetmeliğin Yayımlandığı Resmî Gazete’nin</a:t>
                      </a:r>
                      <a:endParaRPr lang="tr-TR" sz="1800" dirty="0">
                        <a:solidFill>
                          <a:schemeClr val="bg1"/>
                        </a:solidFill>
                        <a:effectLst/>
                        <a:latin typeface="Calibri"/>
                        <a:ea typeface="Calibri"/>
                        <a:cs typeface="Times New Roman"/>
                      </a:endParaRPr>
                    </a:p>
                  </a:txBody>
                  <a:tcPr marL="44726" marR="44726" marT="0" marB="0" anchor="ctr"/>
                </a:tc>
                <a:tc hMerge="1">
                  <a:txBody>
                    <a:bodyPr/>
                    <a:lstStyle/>
                    <a:p>
                      <a:endParaRPr lang="tr-TR"/>
                    </a:p>
                  </a:txBody>
                  <a:tcPr/>
                </a:tc>
                <a:extLst>
                  <a:ext uri="{0D108BD9-81ED-4DB2-BD59-A6C34878D82A}">
                    <a16:rowId xmlns:a16="http://schemas.microsoft.com/office/drawing/2014/main" val="10000"/>
                  </a:ext>
                </a:extLst>
              </a:tr>
              <a:tr h="165426">
                <a:tc vMerge="1">
                  <a:txBody>
                    <a:bodyPr/>
                    <a:lstStyle/>
                    <a:p>
                      <a:endParaRPr lang="tr-TR"/>
                    </a:p>
                  </a:txBody>
                  <a:tcPr/>
                </a:tc>
                <a:tc>
                  <a:txBody>
                    <a:bodyPr/>
                    <a:lstStyle/>
                    <a:p>
                      <a:pPr algn="ctr">
                        <a:lnSpc>
                          <a:spcPct val="115000"/>
                        </a:lnSpc>
                        <a:spcAft>
                          <a:spcPts val="0"/>
                        </a:spcAft>
                      </a:pPr>
                      <a:r>
                        <a:rPr lang="tr-TR" sz="1800">
                          <a:effectLst/>
                        </a:rPr>
                        <a:t>Tarihi</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Sayısı</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1"/>
                  </a:ext>
                </a:extLst>
              </a:tr>
              <a:tr h="165426">
                <a:tc vMerge="1">
                  <a:txBody>
                    <a:bodyPr/>
                    <a:lstStyle/>
                    <a:p>
                      <a:endParaRPr lang="tr-TR"/>
                    </a:p>
                  </a:txBody>
                  <a:tcPr/>
                </a:tc>
                <a:tc>
                  <a:txBody>
                    <a:bodyPr/>
                    <a:lstStyle/>
                    <a:p>
                      <a:pPr algn="ctr">
                        <a:lnSpc>
                          <a:spcPct val="115000"/>
                        </a:lnSpc>
                        <a:spcAft>
                          <a:spcPts val="0"/>
                        </a:spcAft>
                      </a:pPr>
                      <a:r>
                        <a:rPr lang="tr-TR" sz="1800" dirty="0">
                          <a:effectLst/>
                        </a:rPr>
                        <a:t>7/9/2013</a:t>
                      </a:r>
                      <a:endParaRPr lang="tr-TR" sz="1800" dirty="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28758</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2"/>
                  </a:ext>
                </a:extLst>
              </a:tr>
              <a:tr h="330852">
                <a:tc vMerge="1">
                  <a:txBody>
                    <a:bodyPr/>
                    <a:lstStyle/>
                    <a:p>
                      <a:endParaRPr lang="tr-TR"/>
                    </a:p>
                  </a:txBody>
                  <a:tcPr/>
                </a:tc>
                <a:tc gridSpan="2">
                  <a:txBody>
                    <a:bodyPr/>
                    <a:lstStyle/>
                    <a:p>
                      <a:pPr algn="ctr">
                        <a:lnSpc>
                          <a:spcPct val="115000"/>
                        </a:lnSpc>
                        <a:spcAft>
                          <a:spcPts val="0"/>
                        </a:spcAft>
                      </a:pPr>
                      <a:r>
                        <a:rPr lang="tr-TR" sz="1800" dirty="0">
                          <a:effectLst/>
                        </a:rPr>
                        <a:t>Yönetmelikte </a:t>
                      </a:r>
                      <a:r>
                        <a:rPr lang="tr-TR" sz="1800" dirty="0" smtClean="0">
                          <a:effectLst/>
                        </a:rPr>
                        <a:t>Değişiklik</a:t>
                      </a:r>
                      <a:endParaRPr lang="tr-TR" sz="1800" dirty="0">
                        <a:effectLst/>
                        <a:latin typeface="Calibri"/>
                        <a:ea typeface="Calibri"/>
                        <a:cs typeface="Times New Roman"/>
                      </a:endParaRPr>
                    </a:p>
                  </a:txBody>
                  <a:tcPr marL="44726" marR="44726" marT="0" marB="0" anchor="ctr"/>
                </a:tc>
                <a:tc hMerge="1">
                  <a:txBody>
                    <a:bodyPr/>
                    <a:lstStyle/>
                    <a:p>
                      <a:endParaRPr lang="tr-TR"/>
                    </a:p>
                  </a:txBody>
                  <a:tcPr/>
                </a:tc>
                <a:extLst>
                  <a:ext uri="{0D108BD9-81ED-4DB2-BD59-A6C34878D82A}">
                    <a16:rowId xmlns:a16="http://schemas.microsoft.com/office/drawing/2014/main" val="10003"/>
                  </a:ext>
                </a:extLst>
              </a:tr>
              <a:tr h="165426">
                <a:tc vMerge="1">
                  <a:txBody>
                    <a:bodyPr/>
                    <a:lstStyle/>
                    <a:p>
                      <a:endParaRPr lang="tr-TR"/>
                    </a:p>
                  </a:txBody>
                  <a:tcPr/>
                </a:tc>
                <a:tc>
                  <a:txBody>
                    <a:bodyPr/>
                    <a:lstStyle/>
                    <a:p>
                      <a:pPr algn="ctr">
                        <a:lnSpc>
                          <a:spcPct val="115000"/>
                        </a:lnSpc>
                        <a:spcAft>
                          <a:spcPts val="0"/>
                        </a:spcAft>
                      </a:pPr>
                      <a:r>
                        <a:rPr lang="tr-TR" sz="1800">
                          <a:effectLst/>
                        </a:rPr>
                        <a:t>Tarihi</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Sayısı</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4"/>
                  </a:ext>
                </a:extLst>
              </a:tr>
              <a:tr h="165426">
                <a:tc>
                  <a:txBody>
                    <a:bodyPr/>
                    <a:lstStyle/>
                    <a:p>
                      <a:pPr algn="just">
                        <a:lnSpc>
                          <a:spcPct val="115000"/>
                        </a:lnSpc>
                        <a:spcAft>
                          <a:spcPts val="0"/>
                        </a:spcAft>
                      </a:pPr>
                      <a:r>
                        <a:rPr lang="tr-TR" sz="1800" dirty="0">
                          <a:effectLst/>
                        </a:rPr>
                        <a:t>1.       </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19/2/2014</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28918</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5"/>
                  </a:ext>
                </a:extLst>
              </a:tr>
              <a:tr h="165426">
                <a:tc>
                  <a:txBody>
                    <a:bodyPr/>
                    <a:lstStyle/>
                    <a:p>
                      <a:pPr algn="just">
                        <a:lnSpc>
                          <a:spcPct val="115000"/>
                        </a:lnSpc>
                        <a:spcAft>
                          <a:spcPts val="0"/>
                        </a:spcAft>
                      </a:pPr>
                      <a:r>
                        <a:rPr lang="tr-TR" sz="1800" dirty="0">
                          <a:effectLst/>
                        </a:rPr>
                        <a:t>2.       </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21/6/2014</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29037</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6"/>
                  </a:ext>
                </a:extLst>
              </a:tr>
              <a:tr h="165426">
                <a:tc>
                  <a:txBody>
                    <a:bodyPr/>
                    <a:lstStyle/>
                    <a:p>
                      <a:pPr algn="just">
                        <a:lnSpc>
                          <a:spcPct val="115000"/>
                        </a:lnSpc>
                        <a:spcAft>
                          <a:spcPts val="0"/>
                        </a:spcAft>
                      </a:pPr>
                      <a:r>
                        <a:rPr lang="tr-TR" sz="1800" dirty="0">
                          <a:effectLst/>
                        </a:rPr>
                        <a:t>3.       </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dirty="0">
                          <a:effectLst/>
                        </a:rPr>
                        <a:t>13/9/2014</a:t>
                      </a:r>
                      <a:endParaRPr lang="tr-TR" sz="1800" dirty="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29118</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7"/>
                  </a:ext>
                </a:extLst>
              </a:tr>
              <a:tr h="165426">
                <a:tc>
                  <a:txBody>
                    <a:bodyPr/>
                    <a:lstStyle/>
                    <a:p>
                      <a:pPr algn="just">
                        <a:lnSpc>
                          <a:spcPct val="115000"/>
                        </a:lnSpc>
                        <a:spcAft>
                          <a:spcPts val="0"/>
                        </a:spcAft>
                      </a:pPr>
                      <a:r>
                        <a:rPr lang="tr-TR" sz="1800" dirty="0">
                          <a:effectLst/>
                        </a:rPr>
                        <a:t>4.</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1/7/2015</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29403</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8"/>
                  </a:ext>
                </a:extLst>
              </a:tr>
              <a:tr h="165426">
                <a:tc>
                  <a:txBody>
                    <a:bodyPr/>
                    <a:lstStyle/>
                    <a:p>
                      <a:pPr algn="just">
                        <a:lnSpc>
                          <a:spcPct val="115000"/>
                        </a:lnSpc>
                        <a:spcAft>
                          <a:spcPts val="0"/>
                        </a:spcAft>
                      </a:pPr>
                      <a:r>
                        <a:rPr lang="tr-TR" sz="1800" dirty="0">
                          <a:effectLst/>
                        </a:rPr>
                        <a:t>5.       </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28/10/2016</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dirty="0">
                          <a:effectLst/>
                        </a:rPr>
                        <a:t>29871</a:t>
                      </a:r>
                      <a:endParaRPr lang="tr-TR" sz="1800" dirty="0">
                        <a:effectLst/>
                        <a:latin typeface="Calibri"/>
                        <a:ea typeface="Calibri"/>
                        <a:cs typeface="Times New Roman"/>
                      </a:endParaRPr>
                    </a:p>
                  </a:txBody>
                  <a:tcPr marL="44726" marR="44726" marT="0" marB="0" anchor="ctr"/>
                </a:tc>
                <a:extLst>
                  <a:ext uri="{0D108BD9-81ED-4DB2-BD59-A6C34878D82A}">
                    <a16:rowId xmlns:a16="http://schemas.microsoft.com/office/drawing/2014/main" val="10009"/>
                  </a:ext>
                </a:extLst>
              </a:tr>
              <a:tr h="165426">
                <a:tc>
                  <a:txBody>
                    <a:bodyPr/>
                    <a:lstStyle/>
                    <a:p>
                      <a:pPr algn="just">
                        <a:lnSpc>
                          <a:spcPct val="115000"/>
                        </a:lnSpc>
                        <a:spcAft>
                          <a:spcPts val="0"/>
                        </a:spcAft>
                      </a:pPr>
                      <a:r>
                        <a:rPr lang="tr-TR" sz="1800" dirty="0">
                          <a:effectLst/>
                        </a:rPr>
                        <a:t>6.</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26/3/2017</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30019</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10"/>
                  </a:ext>
                </a:extLst>
              </a:tr>
              <a:tr h="165426">
                <a:tc>
                  <a:txBody>
                    <a:bodyPr/>
                    <a:lstStyle/>
                    <a:p>
                      <a:pPr algn="just">
                        <a:lnSpc>
                          <a:spcPct val="115000"/>
                        </a:lnSpc>
                        <a:spcAft>
                          <a:spcPts val="0"/>
                        </a:spcAft>
                      </a:pPr>
                      <a:r>
                        <a:rPr lang="tr-TR" sz="1800" dirty="0">
                          <a:effectLst/>
                        </a:rPr>
                        <a:t>7.</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dirty="0">
                          <a:effectLst/>
                        </a:rPr>
                        <a:t>16/9/2017</a:t>
                      </a:r>
                      <a:endParaRPr lang="tr-TR" sz="1800" dirty="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dirty="0">
                          <a:effectLst/>
                        </a:rPr>
                        <a:t>30182</a:t>
                      </a:r>
                      <a:endParaRPr lang="tr-TR" sz="1800" dirty="0">
                        <a:effectLst/>
                        <a:latin typeface="Calibri"/>
                        <a:ea typeface="Calibri"/>
                        <a:cs typeface="Times New Roman"/>
                      </a:endParaRPr>
                    </a:p>
                  </a:txBody>
                  <a:tcPr marL="44726" marR="44726"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039097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52283" y="0"/>
            <a:ext cx="6678488" cy="954107"/>
          </a:xfrm>
          <a:prstGeom prst="rect">
            <a:avLst/>
          </a:prstGeom>
        </p:spPr>
        <p:txBody>
          <a:bodyPr wrap="square">
            <a:spAutoFit/>
          </a:bodyPr>
          <a:lstStyle/>
          <a:p>
            <a:pPr algn="ctr"/>
            <a:r>
              <a:rPr lang="tr-TR" sz="2800" b="1" spc="50" dirty="0" smtClean="0">
                <a:ln w="12700" cmpd="sng">
                  <a:solidFill>
                    <a:srgbClr val="9D90A0">
                      <a:satMod val="120000"/>
                      <a:shade val="80000"/>
                    </a:srgbClr>
                  </a:solidFill>
                  <a:prstDash val="solid"/>
                </a:ln>
                <a:solidFill>
                  <a:srgbClr val="9D90A0">
                    <a:tint val="1000"/>
                  </a:srgbClr>
                </a:solidFill>
                <a:effectLst>
                  <a:glow rad="53100">
                    <a:srgbClr val="9D90A0">
                      <a:satMod val="180000"/>
                      <a:alpha val="30000"/>
                    </a:srgbClr>
                  </a:glow>
                </a:effectLst>
                <a:latin typeface="Arial" pitchFamily="34" charset="0"/>
                <a:cs typeface="Arial" pitchFamily="34" charset="0"/>
              </a:rPr>
              <a:t>MEB ORTAÖĞRETİM </a:t>
            </a:r>
            <a:r>
              <a:rPr lang="tr-TR" sz="2800" b="1" spc="50" dirty="0">
                <a:ln w="12700" cmpd="sng">
                  <a:solidFill>
                    <a:srgbClr val="9D90A0">
                      <a:satMod val="120000"/>
                      <a:shade val="80000"/>
                    </a:srgbClr>
                  </a:solidFill>
                  <a:prstDash val="solid"/>
                </a:ln>
                <a:solidFill>
                  <a:srgbClr val="9D90A0">
                    <a:tint val="1000"/>
                  </a:srgbClr>
                </a:solidFill>
                <a:effectLst>
                  <a:glow rad="53100">
                    <a:srgbClr val="9D90A0">
                      <a:satMod val="180000"/>
                      <a:alpha val="30000"/>
                    </a:srgbClr>
                  </a:glow>
                </a:effectLst>
                <a:latin typeface="Arial" pitchFamily="34" charset="0"/>
                <a:ea typeface="Times New Roman"/>
                <a:cs typeface="Arial" pitchFamily="34" charset="0"/>
              </a:rPr>
              <a:t>KURUMLARI </a:t>
            </a:r>
            <a:r>
              <a:rPr lang="tr-TR" sz="2800" b="1" spc="50" dirty="0" smtClean="0">
                <a:ln w="12700" cmpd="sng">
                  <a:solidFill>
                    <a:srgbClr val="9D90A0">
                      <a:satMod val="120000"/>
                      <a:shade val="80000"/>
                    </a:srgbClr>
                  </a:solidFill>
                  <a:prstDash val="solid"/>
                </a:ln>
                <a:solidFill>
                  <a:srgbClr val="9D90A0">
                    <a:tint val="1000"/>
                  </a:srgbClr>
                </a:solidFill>
                <a:effectLst>
                  <a:glow rad="53100">
                    <a:srgbClr val="9D90A0">
                      <a:satMod val="180000"/>
                      <a:alpha val="30000"/>
                    </a:srgbClr>
                  </a:glow>
                </a:effectLst>
                <a:latin typeface="Arial" pitchFamily="34" charset="0"/>
                <a:cs typeface="Arial" pitchFamily="34" charset="0"/>
              </a:rPr>
              <a:t>YÖNETMELİĞİ</a:t>
            </a:r>
          </a:p>
        </p:txBody>
      </p:sp>
      <p:graphicFrame>
        <p:nvGraphicFramePr>
          <p:cNvPr id="7" name="Tablo 6"/>
          <p:cNvGraphicFramePr>
            <a:graphicFrameLocks noGrp="1"/>
          </p:cNvGraphicFramePr>
          <p:nvPr>
            <p:extLst>
              <p:ext uri="{D42A27DB-BD31-4B8C-83A1-F6EECF244321}">
                <p14:modId xmlns:p14="http://schemas.microsoft.com/office/powerpoint/2010/main" val="4174698532"/>
              </p:ext>
            </p:extLst>
          </p:nvPr>
        </p:nvGraphicFramePr>
        <p:xfrm>
          <a:off x="1215162" y="954107"/>
          <a:ext cx="6552729" cy="4116468"/>
        </p:xfrm>
        <a:graphic>
          <a:graphicData uri="http://schemas.openxmlformats.org/drawingml/2006/table">
            <a:tbl>
              <a:tblPr firstRow="1" firstCol="1" bandRow="1">
                <a:tableStyleId>{5C22544A-7EE6-4342-B048-85BDC9FD1C3A}</a:tableStyleId>
              </a:tblPr>
              <a:tblGrid>
                <a:gridCol w="2184243">
                  <a:extLst>
                    <a:ext uri="{9D8B030D-6E8A-4147-A177-3AD203B41FA5}">
                      <a16:colId xmlns:a16="http://schemas.microsoft.com/office/drawing/2014/main" val="20000"/>
                    </a:ext>
                  </a:extLst>
                </a:gridCol>
                <a:gridCol w="2184243">
                  <a:extLst>
                    <a:ext uri="{9D8B030D-6E8A-4147-A177-3AD203B41FA5}">
                      <a16:colId xmlns:a16="http://schemas.microsoft.com/office/drawing/2014/main" val="20001"/>
                    </a:ext>
                  </a:extLst>
                </a:gridCol>
                <a:gridCol w="2184243">
                  <a:extLst>
                    <a:ext uri="{9D8B030D-6E8A-4147-A177-3AD203B41FA5}">
                      <a16:colId xmlns:a16="http://schemas.microsoft.com/office/drawing/2014/main" val="20002"/>
                    </a:ext>
                  </a:extLst>
                </a:gridCol>
              </a:tblGrid>
              <a:tr h="165426">
                <a:tc rowSpan="5">
                  <a:txBody>
                    <a:bodyPr/>
                    <a:lstStyle/>
                    <a:p>
                      <a:pPr algn="just">
                        <a:lnSpc>
                          <a:spcPct val="115000"/>
                        </a:lnSpc>
                        <a:spcAft>
                          <a:spcPts val="0"/>
                        </a:spcAft>
                      </a:pPr>
                      <a:r>
                        <a:rPr lang="tr-TR" sz="1800" dirty="0">
                          <a:effectLst/>
                        </a:rPr>
                        <a:t> </a:t>
                      </a:r>
                      <a:endParaRPr lang="tr-TR" sz="1800" dirty="0">
                        <a:effectLst/>
                        <a:latin typeface="Calibri"/>
                        <a:ea typeface="Calibri"/>
                        <a:cs typeface="Times New Roman"/>
                      </a:endParaRPr>
                    </a:p>
                  </a:txBody>
                  <a:tcPr marL="44726" marR="44726" marT="0" marB="0"/>
                </a:tc>
                <a:tc gridSpan="2">
                  <a:txBody>
                    <a:bodyPr/>
                    <a:lstStyle/>
                    <a:p>
                      <a:pPr algn="ctr">
                        <a:lnSpc>
                          <a:spcPct val="115000"/>
                        </a:lnSpc>
                        <a:spcAft>
                          <a:spcPts val="0"/>
                        </a:spcAft>
                      </a:pPr>
                      <a:r>
                        <a:rPr lang="tr-TR" sz="1800" dirty="0">
                          <a:solidFill>
                            <a:schemeClr val="bg1"/>
                          </a:solidFill>
                          <a:effectLst/>
                        </a:rPr>
                        <a:t>Yönetmeliğin Yayımlandığı Resmî Gazete’nin</a:t>
                      </a:r>
                      <a:endParaRPr lang="tr-TR" sz="1800" dirty="0">
                        <a:solidFill>
                          <a:schemeClr val="bg1"/>
                        </a:solidFill>
                        <a:effectLst/>
                        <a:latin typeface="Calibri"/>
                        <a:ea typeface="Calibri"/>
                        <a:cs typeface="Times New Roman"/>
                      </a:endParaRPr>
                    </a:p>
                  </a:txBody>
                  <a:tcPr marL="44726" marR="44726" marT="0" marB="0" anchor="ctr"/>
                </a:tc>
                <a:tc hMerge="1">
                  <a:txBody>
                    <a:bodyPr/>
                    <a:lstStyle/>
                    <a:p>
                      <a:endParaRPr lang="tr-TR"/>
                    </a:p>
                  </a:txBody>
                  <a:tcPr/>
                </a:tc>
                <a:extLst>
                  <a:ext uri="{0D108BD9-81ED-4DB2-BD59-A6C34878D82A}">
                    <a16:rowId xmlns:a16="http://schemas.microsoft.com/office/drawing/2014/main" val="10000"/>
                  </a:ext>
                </a:extLst>
              </a:tr>
              <a:tr h="165426">
                <a:tc vMerge="1">
                  <a:txBody>
                    <a:bodyPr/>
                    <a:lstStyle/>
                    <a:p>
                      <a:endParaRPr lang="tr-TR"/>
                    </a:p>
                  </a:txBody>
                  <a:tcPr/>
                </a:tc>
                <a:tc>
                  <a:txBody>
                    <a:bodyPr/>
                    <a:lstStyle/>
                    <a:p>
                      <a:pPr algn="ctr">
                        <a:lnSpc>
                          <a:spcPct val="115000"/>
                        </a:lnSpc>
                        <a:spcAft>
                          <a:spcPts val="0"/>
                        </a:spcAft>
                      </a:pPr>
                      <a:r>
                        <a:rPr lang="tr-TR" sz="1800">
                          <a:effectLst/>
                        </a:rPr>
                        <a:t>Tarihi</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Sayısı</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1"/>
                  </a:ext>
                </a:extLst>
              </a:tr>
              <a:tr h="165426">
                <a:tc vMerge="1">
                  <a:txBody>
                    <a:bodyPr/>
                    <a:lstStyle/>
                    <a:p>
                      <a:endParaRPr lang="tr-TR"/>
                    </a:p>
                  </a:txBody>
                  <a:tcPr/>
                </a:tc>
                <a:tc>
                  <a:txBody>
                    <a:bodyPr/>
                    <a:lstStyle/>
                    <a:p>
                      <a:pPr algn="ctr">
                        <a:lnSpc>
                          <a:spcPct val="115000"/>
                        </a:lnSpc>
                        <a:spcAft>
                          <a:spcPts val="0"/>
                        </a:spcAft>
                      </a:pPr>
                      <a:r>
                        <a:rPr lang="tr-TR" sz="1800">
                          <a:effectLst/>
                        </a:rPr>
                        <a:t>7/9/2013</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28758</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2"/>
                  </a:ext>
                </a:extLst>
              </a:tr>
              <a:tr h="330852">
                <a:tc vMerge="1">
                  <a:txBody>
                    <a:bodyPr/>
                    <a:lstStyle/>
                    <a:p>
                      <a:endParaRPr lang="tr-TR"/>
                    </a:p>
                  </a:txBody>
                  <a:tcPr/>
                </a:tc>
                <a:tc gridSpan="2">
                  <a:txBody>
                    <a:bodyPr/>
                    <a:lstStyle/>
                    <a:p>
                      <a:pPr algn="ctr">
                        <a:lnSpc>
                          <a:spcPct val="115000"/>
                        </a:lnSpc>
                        <a:spcAft>
                          <a:spcPts val="0"/>
                        </a:spcAft>
                      </a:pPr>
                      <a:r>
                        <a:rPr lang="tr-TR" sz="1800" dirty="0">
                          <a:effectLst/>
                        </a:rPr>
                        <a:t>Yönetmelikte </a:t>
                      </a:r>
                      <a:r>
                        <a:rPr lang="tr-TR" sz="1800" dirty="0" smtClean="0">
                          <a:effectLst/>
                        </a:rPr>
                        <a:t>Değişiklik</a:t>
                      </a:r>
                      <a:endParaRPr lang="tr-TR" sz="1800" dirty="0">
                        <a:effectLst/>
                        <a:latin typeface="Calibri"/>
                        <a:ea typeface="Calibri"/>
                        <a:cs typeface="Times New Roman"/>
                      </a:endParaRPr>
                    </a:p>
                  </a:txBody>
                  <a:tcPr marL="44726" marR="44726" marT="0" marB="0" anchor="ctr"/>
                </a:tc>
                <a:tc hMerge="1">
                  <a:txBody>
                    <a:bodyPr/>
                    <a:lstStyle/>
                    <a:p>
                      <a:endParaRPr lang="tr-TR"/>
                    </a:p>
                  </a:txBody>
                  <a:tcPr/>
                </a:tc>
                <a:extLst>
                  <a:ext uri="{0D108BD9-81ED-4DB2-BD59-A6C34878D82A}">
                    <a16:rowId xmlns:a16="http://schemas.microsoft.com/office/drawing/2014/main" val="10003"/>
                  </a:ext>
                </a:extLst>
              </a:tr>
              <a:tr h="165426">
                <a:tc vMerge="1">
                  <a:txBody>
                    <a:bodyPr/>
                    <a:lstStyle/>
                    <a:p>
                      <a:endParaRPr lang="tr-TR"/>
                    </a:p>
                  </a:txBody>
                  <a:tcPr/>
                </a:tc>
                <a:tc>
                  <a:txBody>
                    <a:bodyPr/>
                    <a:lstStyle/>
                    <a:p>
                      <a:pPr algn="ctr">
                        <a:lnSpc>
                          <a:spcPct val="115000"/>
                        </a:lnSpc>
                        <a:spcAft>
                          <a:spcPts val="0"/>
                        </a:spcAft>
                      </a:pPr>
                      <a:r>
                        <a:rPr lang="tr-TR" sz="1800">
                          <a:effectLst/>
                        </a:rPr>
                        <a:t>Tarihi</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dirty="0">
                          <a:effectLst/>
                        </a:rPr>
                        <a:t>Sayısı</a:t>
                      </a:r>
                      <a:endParaRPr lang="tr-TR" sz="1800" dirty="0">
                        <a:effectLst/>
                        <a:latin typeface="Calibri"/>
                        <a:ea typeface="Calibri"/>
                        <a:cs typeface="Times New Roman"/>
                      </a:endParaRPr>
                    </a:p>
                  </a:txBody>
                  <a:tcPr marL="44726" marR="44726" marT="0" marB="0" anchor="ctr"/>
                </a:tc>
                <a:extLst>
                  <a:ext uri="{0D108BD9-81ED-4DB2-BD59-A6C34878D82A}">
                    <a16:rowId xmlns:a16="http://schemas.microsoft.com/office/drawing/2014/main" val="10004"/>
                  </a:ext>
                </a:extLst>
              </a:tr>
              <a:tr h="165426">
                <a:tc>
                  <a:txBody>
                    <a:bodyPr/>
                    <a:lstStyle/>
                    <a:p>
                      <a:pPr algn="just">
                        <a:lnSpc>
                          <a:spcPct val="115000"/>
                        </a:lnSpc>
                        <a:spcAft>
                          <a:spcPts val="0"/>
                        </a:spcAft>
                      </a:pPr>
                      <a:r>
                        <a:rPr lang="tr-TR" sz="1800" dirty="0">
                          <a:effectLst/>
                        </a:rPr>
                        <a:t>8.</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14/2/2018</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dirty="0">
                          <a:effectLst/>
                        </a:rPr>
                        <a:t>30332</a:t>
                      </a:r>
                      <a:endParaRPr lang="tr-TR" sz="1800" dirty="0">
                        <a:effectLst/>
                        <a:latin typeface="Calibri"/>
                        <a:ea typeface="Calibri"/>
                        <a:cs typeface="Times New Roman"/>
                      </a:endParaRPr>
                    </a:p>
                  </a:txBody>
                  <a:tcPr marL="44726" marR="44726" marT="0" marB="0" anchor="ctr"/>
                </a:tc>
                <a:extLst>
                  <a:ext uri="{0D108BD9-81ED-4DB2-BD59-A6C34878D82A}">
                    <a16:rowId xmlns:a16="http://schemas.microsoft.com/office/drawing/2014/main" val="10005"/>
                  </a:ext>
                </a:extLst>
              </a:tr>
              <a:tr h="165426">
                <a:tc>
                  <a:txBody>
                    <a:bodyPr/>
                    <a:lstStyle/>
                    <a:p>
                      <a:pPr algn="just">
                        <a:lnSpc>
                          <a:spcPct val="115000"/>
                        </a:lnSpc>
                        <a:spcAft>
                          <a:spcPts val="0"/>
                        </a:spcAft>
                      </a:pPr>
                      <a:r>
                        <a:rPr lang="tr-TR" sz="1800" dirty="0">
                          <a:effectLst/>
                        </a:rPr>
                        <a:t>9.</a:t>
                      </a:r>
                      <a:endParaRPr lang="tr-TR" sz="1800" dirty="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1/9/2018</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30522</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6"/>
                  </a:ext>
                </a:extLst>
              </a:tr>
              <a:tr h="165426">
                <a:tc>
                  <a:txBody>
                    <a:bodyPr/>
                    <a:lstStyle/>
                    <a:p>
                      <a:pPr algn="just">
                        <a:lnSpc>
                          <a:spcPct val="115000"/>
                        </a:lnSpc>
                        <a:spcAft>
                          <a:spcPts val="0"/>
                        </a:spcAft>
                      </a:pPr>
                      <a:r>
                        <a:rPr lang="tr-TR" sz="1800">
                          <a:effectLst/>
                        </a:rPr>
                        <a:t>10.</a:t>
                      </a:r>
                      <a:endParaRPr lang="tr-TR" sz="180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12/7/2019</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30829</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7"/>
                  </a:ext>
                </a:extLst>
              </a:tr>
              <a:tr h="165426">
                <a:tc>
                  <a:txBody>
                    <a:bodyPr/>
                    <a:lstStyle/>
                    <a:p>
                      <a:pPr algn="just">
                        <a:lnSpc>
                          <a:spcPct val="115000"/>
                        </a:lnSpc>
                        <a:spcAft>
                          <a:spcPts val="0"/>
                        </a:spcAft>
                      </a:pPr>
                      <a:r>
                        <a:rPr lang="tr-TR" sz="1800">
                          <a:effectLst/>
                        </a:rPr>
                        <a:t>11.</a:t>
                      </a:r>
                      <a:endParaRPr lang="tr-TR" sz="180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5/9/2019</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30879</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8"/>
                  </a:ext>
                </a:extLst>
              </a:tr>
              <a:tr h="165426">
                <a:tc>
                  <a:txBody>
                    <a:bodyPr/>
                    <a:lstStyle/>
                    <a:p>
                      <a:pPr algn="just">
                        <a:lnSpc>
                          <a:spcPct val="115000"/>
                        </a:lnSpc>
                        <a:spcAft>
                          <a:spcPts val="0"/>
                        </a:spcAft>
                      </a:pPr>
                      <a:r>
                        <a:rPr lang="tr-TR" sz="1800">
                          <a:effectLst/>
                        </a:rPr>
                        <a:t>12.</a:t>
                      </a:r>
                      <a:endParaRPr lang="tr-TR" sz="180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8/5/2020</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31121</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09"/>
                  </a:ext>
                </a:extLst>
              </a:tr>
              <a:tr h="165426">
                <a:tc>
                  <a:txBody>
                    <a:bodyPr/>
                    <a:lstStyle/>
                    <a:p>
                      <a:pPr algn="just">
                        <a:lnSpc>
                          <a:spcPct val="115000"/>
                        </a:lnSpc>
                        <a:spcAft>
                          <a:spcPts val="0"/>
                        </a:spcAft>
                      </a:pPr>
                      <a:r>
                        <a:rPr lang="tr-TR" sz="1800">
                          <a:effectLst/>
                        </a:rPr>
                        <a:t>13.</a:t>
                      </a:r>
                      <a:endParaRPr lang="tr-TR" sz="180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2/9/2020</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a:effectLst/>
                        </a:rPr>
                        <a:t>31232</a:t>
                      </a:r>
                      <a:endParaRPr lang="tr-TR" sz="1800">
                        <a:effectLst/>
                        <a:latin typeface="Calibri"/>
                        <a:ea typeface="Calibri"/>
                        <a:cs typeface="Times New Roman"/>
                      </a:endParaRPr>
                    </a:p>
                  </a:txBody>
                  <a:tcPr marL="44726" marR="44726" marT="0" marB="0" anchor="ctr"/>
                </a:tc>
                <a:extLst>
                  <a:ext uri="{0D108BD9-81ED-4DB2-BD59-A6C34878D82A}">
                    <a16:rowId xmlns:a16="http://schemas.microsoft.com/office/drawing/2014/main" val="10010"/>
                  </a:ext>
                </a:extLst>
              </a:tr>
              <a:tr h="165426">
                <a:tc>
                  <a:txBody>
                    <a:bodyPr/>
                    <a:lstStyle/>
                    <a:p>
                      <a:pPr algn="just">
                        <a:lnSpc>
                          <a:spcPct val="115000"/>
                        </a:lnSpc>
                        <a:spcAft>
                          <a:spcPts val="0"/>
                        </a:spcAft>
                      </a:pPr>
                      <a:r>
                        <a:rPr lang="tr-TR" sz="1800">
                          <a:effectLst/>
                        </a:rPr>
                        <a:t>14.</a:t>
                      </a:r>
                      <a:endParaRPr lang="tr-TR" sz="1800">
                        <a:effectLst/>
                        <a:latin typeface="Calibri"/>
                        <a:ea typeface="Calibri"/>
                        <a:cs typeface="Times New Roman"/>
                      </a:endParaRPr>
                    </a:p>
                  </a:txBody>
                  <a:tcPr marL="44726" marR="44726" marT="0" marB="0"/>
                </a:tc>
                <a:tc>
                  <a:txBody>
                    <a:bodyPr/>
                    <a:lstStyle/>
                    <a:p>
                      <a:pPr algn="ctr">
                        <a:lnSpc>
                          <a:spcPct val="115000"/>
                        </a:lnSpc>
                        <a:spcAft>
                          <a:spcPts val="0"/>
                        </a:spcAft>
                      </a:pPr>
                      <a:r>
                        <a:rPr lang="tr-TR" sz="1800">
                          <a:effectLst/>
                        </a:rPr>
                        <a:t>31/12/2020</a:t>
                      </a:r>
                      <a:endParaRPr lang="tr-TR" sz="1800">
                        <a:effectLst/>
                        <a:latin typeface="Calibri"/>
                        <a:ea typeface="Calibri"/>
                        <a:cs typeface="Times New Roman"/>
                      </a:endParaRPr>
                    </a:p>
                  </a:txBody>
                  <a:tcPr marL="44726" marR="44726" marT="0" marB="0" anchor="ctr"/>
                </a:tc>
                <a:tc>
                  <a:txBody>
                    <a:bodyPr/>
                    <a:lstStyle/>
                    <a:p>
                      <a:pPr algn="ctr">
                        <a:lnSpc>
                          <a:spcPct val="115000"/>
                        </a:lnSpc>
                        <a:spcAft>
                          <a:spcPts val="0"/>
                        </a:spcAft>
                      </a:pPr>
                      <a:r>
                        <a:rPr lang="tr-TR" sz="1800" dirty="0">
                          <a:effectLst/>
                        </a:rPr>
                        <a:t>31351 5. Mükerrer</a:t>
                      </a:r>
                      <a:endParaRPr lang="tr-TR" sz="1800" dirty="0">
                        <a:effectLst/>
                        <a:latin typeface="Calibri"/>
                        <a:ea typeface="Calibri"/>
                        <a:cs typeface="Times New Roman"/>
                      </a:endParaRPr>
                    </a:p>
                  </a:txBody>
                  <a:tcPr marL="44726" marR="44726" marT="0" marB="0" anchor="ct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612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540385">
              <a:spcBef>
                <a:spcPts val="0"/>
              </a:spcBef>
            </a:pPr>
            <a:r>
              <a:rPr lang="tr-TR" sz="2400" b="1" dirty="0" smtClean="0">
                <a:ln>
                  <a:noFill/>
                </a:ln>
                <a:solidFill>
                  <a:prstClr val="black"/>
                </a:solidFill>
                <a:effectLst/>
                <a:latin typeface="Calibri"/>
                <a:ea typeface="Times New Roman"/>
                <a:cs typeface="+mn-cs"/>
              </a:rPr>
              <a:t/>
            </a:r>
            <a:br>
              <a:rPr lang="tr-TR" sz="2400" b="1" dirty="0" smtClean="0">
                <a:ln>
                  <a:noFill/>
                </a:ln>
                <a:solidFill>
                  <a:prstClr val="black"/>
                </a:solidFill>
                <a:effectLst/>
                <a:latin typeface="Calibri"/>
                <a:ea typeface="Times New Roman"/>
                <a:cs typeface="+mn-cs"/>
              </a:rPr>
            </a:br>
            <a:r>
              <a:rPr lang="tr-TR" sz="2400" b="1" dirty="0">
                <a:ln>
                  <a:noFill/>
                </a:ln>
                <a:solidFill>
                  <a:prstClr val="black"/>
                </a:solidFill>
                <a:effectLst/>
                <a:latin typeface="Calibri"/>
                <a:ea typeface="Times New Roman"/>
                <a:cs typeface="+mn-cs"/>
              </a:rPr>
              <a:t/>
            </a:r>
            <a:br>
              <a:rPr lang="tr-TR" sz="2400" b="1" dirty="0">
                <a:ln>
                  <a:noFill/>
                </a:ln>
                <a:solidFill>
                  <a:prstClr val="black"/>
                </a:solidFill>
                <a:effectLst/>
                <a:latin typeface="Calibri"/>
                <a:ea typeface="Times New Roman"/>
                <a:cs typeface="+mn-cs"/>
              </a:rPr>
            </a:br>
            <a:r>
              <a:rPr lang="tr-TR" sz="2400" b="1" dirty="0" smtClean="0">
                <a:ln>
                  <a:noFill/>
                </a:ln>
                <a:solidFill>
                  <a:prstClr val="black"/>
                </a:solidFill>
                <a:effectLst/>
                <a:latin typeface="Calibri"/>
                <a:ea typeface="Times New Roman"/>
                <a:cs typeface="+mn-cs"/>
              </a:rPr>
              <a:t>ÜÇÜNCÜ </a:t>
            </a:r>
            <a:r>
              <a:rPr lang="tr-TR" sz="2400" b="1" dirty="0">
                <a:ln>
                  <a:noFill/>
                </a:ln>
                <a:solidFill>
                  <a:prstClr val="black"/>
                </a:solidFill>
                <a:effectLst/>
                <a:latin typeface="Calibri"/>
                <a:ea typeface="Times New Roman"/>
                <a:cs typeface="+mn-cs"/>
              </a:rPr>
              <a:t>BÖLÜM</a:t>
            </a:r>
            <a:br>
              <a:rPr lang="tr-TR" sz="2400" b="1" dirty="0">
                <a:ln>
                  <a:noFill/>
                </a:ln>
                <a:solidFill>
                  <a:prstClr val="black"/>
                </a:solidFill>
                <a:effectLst/>
                <a:latin typeface="Calibri"/>
                <a:ea typeface="Times New Roman"/>
                <a:cs typeface="+mn-cs"/>
              </a:rPr>
            </a:br>
            <a:r>
              <a:rPr lang="tr-TR" sz="2400" b="1" dirty="0">
                <a:ln>
                  <a:noFill/>
                </a:ln>
                <a:solidFill>
                  <a:prstClr val="black"/>
                </a:solidFill>
                <a:effectLst/>
                <a:latin typeface="Calibri"/>
                <a:ea typeface="Times New Roman"/>
                <a:cs typeface="+mn-cs"/>
              </a:rPr>
              <a:t>Okul Tespiti, Kayıt Kabul ve Devam</a:t>
            </a:r>
            <a:r>
              <a:rPr lang="tr-TR" sz="2400" dirty="0">
                <a:ln>
                  <a:noFill/>
                </a:ln>
                <a:solidFill>
                  <a:prstClr val="black"/>
                </a:solidFill>
                <a:effectLst/>
                <a:latin typeface="Calibri"/>
                <a:ea typeface="Times New Roman"/>
                <a:cs typeface="+mn-cs"/>
              </a:rPr>
              <a:t/>
            </a:r>
            <a:br>
              <a:rPr lang="tr-TR" sz="2400" dirty="0">
                <a:ln>
                  <a:noFill/>
                </a:ln>
                <a:solidFill>
                  <a:prstClr val="black"/>
                </a:solidFill>
                <a:effectLst/>
                <a:latin typeface="Calibri"/>
                <a:ea typeface="Times New Roman"/>
                <a:cs typeface="+mn-cs"/>
              </a:rPr>
            </a:br>
            <a:endParaRPr lang="tr-TR" dirty="0"/>
          </a:p>
        </p:txBody>
      </p:sp>
      <p:sp>
        <p:nvSpPr>
          <p:cNvPr id="3" name="İçerik Yer Tutucusu 2"/>
          <p:cNvSpPr>
            <a:spLocks noGrp="1"/>
          </p:cNvSpPr>
          <p:nvPr>
            <p:ph idx="1"/>
          </p:nvPr>
        </p:nvSpPr>
        <p:spPr/>
        <p:txBody>
          <a:bodyPr>
            <a:normAutofit fontScale="92500" lnSpcReduction="10000"/>
          </a:bodyPr>
          <a:lstStyle/>
          <a:p>
            <a:pPr indent="540385" algn="just">
              <a:spcBef>
                <a:spcPts val="0"/>
              </a:spcBef>
              <a:spcAft>
                <a:spcPts val="0"/>
              </a:spcAft>
            </a:pPr>
            <a:r>
              <a:rPr lang="tr-TR" dirty="0" smtClean="0">
                <a:solidFill>
                  <a:schemeClr val="tx1"/>
                </a:solidFill>
                <a:latin typeface="Calibri"/>
                <a:ea typeface="Times New Roman"/>
              </a:rPr>
              <a:t>Okul </a:t>
            </a:r>
            <a:r>
              <a:rPr lang="tr-TR" dirty="0">
                <a:solidFill>
                  <a:schemeClr val="tx1"/>
                </a:solidFill>
                <a:latin typeface="Calibri"/>
                <a:ea typeface="Times New Roman"/>
              </a:rPr>
              <a:t>tespitinin planlanması</a:t>
            </a:r>
          </a:p>
          <a:p>
            <a:pPr indent="540385" algn="just">
              <a:spcBef>
                <a:spcPts val="0"/>
              </a:spcBef>
              <a:spcAft>
                <a:spcPts val="0"/>
              </a:spcAft>
            </a:pPr>
            <a:r>
              <a:rPr lang="tr-TR" dirty="0">
                <a:solidFill>
                  <a:schemeClr val="tx1"/>
                </a:solidFill>
                <a:latin typeface="Calibri"/>
                <a:ea typeface="Times New Roman"/>
              </a:rPr>
              <a:t>Kayıt zamanı ve kayıt yaşı</a:t>
            </a:r>
          </a:p>
          <a:p>
            <a:pPr indent="540385" algn="just">
              <a:spcBef>
                <a:spcPts val="0"/>
              </a:spcBef>
              <a:spcAft>
                <a:spcPts val="0"/>
              </a:spcAft>
            </a:pPr>
            <a:r>
              <a:rPr lang="tr-TR" dirty="0">
                <a:solidFill>
                  <a:schemeClr val="tx1"/>
                </a:solidFill>
                <a:latin typeface="Calibri"/>
                <a:ea typeface="Times New Roman"/>
              </a:rPr>
              <a:t>Nakil</a:t>
            </a:r>
          </a:p>
          <a:p>
            <a:pPr indent="540385" algn="just">
              <a:spcBef>
                <a:spcPts val="0"/>
              </a:spcBef>
              <a:spcAft>
                <a:spcPts val="0"/>
              </a:spcAft>
            </a:pPr>
            <a:r>
              <a:rPr lang="tr-TR" dirty="0">
                <a:solidFill>
                  <a:schemeClr val="tx1"/>
                </a:solidFill>
                <a:latin typeface="Calibri"/>
                <a:ea typeface="Times New Roman"/>
              </a:rPr>
              <a:t>Denklik ile kayıt</a:t>
            </a:r>
          </a:p>
          <a:p>
            <a:pPr indent="540385" algn="just">
              <a:spcBef>
                <a:spcPts val="0"/>
              </a:spcBef>
              <a:spcAft>
                <a:spcPts val="0"/>
              </a:spcAft>
            </a:pPr>
            <a:r>
              <a:rPr lang="tr-TR" dirty="0">
                <a:solidFill>
                  <a:schemeClr val="tx1"/>
                </a:solidFill>
                <a:latin typeface="Calibri"/>
                <a:ea typeface="Times New Roman"/>
              </a:rPr>
              <a:t>Sınavla kayıt</a:t>
            </a:r>
          </a:p>
          <a:p>
            <a:pPr indent="540385" algn="just">
              <a:spcBef>
                <a:spcPts val="0"/>
              </a:spcBef>
              <a:spcAft>
                <a:spcPts val="0"/>
              </a:spcAft>
            </a:pPr>
            <a:r>
              <a:rPr lang="tr-TR" dirty="0">
                <a:solidFill>
                  <a:schemeClr val="tx1"/>
                </a:solidFill>
                <a:latin typeface="Calibri"/>
                <a:ea typeface="Times New Roman"/>
              </a:rPr>
              <a:t>Yatılı bölge ortaokuluna kayıt</a:t>
            </a:r>
          </a:p>
          <a:p>
            <a:pPr indent="540385" algn="just">
              <a:spcBef>
                <a:spcPts val="0"/>
              </a:spcBef>
              <a:spcAft>
                <a:spcPts val="0"/>
              </a:spcAft>
            </a:pPr>
            <a:r>
              <a:rPr lang="tr-TR" dirty="0">
                <a:solidFill>
                  <a:schemeClr val="tx1"/>
                </a:solidFill>
                <a:latin typeface="Calibri"/>
                <a:ea typeface="Times New Roman"/>
              </a:rPr>
              <a:t>Öğrenci dosyası</a:t>
            </a:r>
          </a:p>
          <a:p>
            <a:pPr indent="540385" algn="just">
              <a:spcBef>
                <a:spcPts val="0"/>
              </a:spcBef>
              <a:spcAft>
                <a:spcPts val="0"/>
              </a:spcAft>
            </a:pPr>
            <a:r>
              <a:rPr lang="tr-TR" dirty="0">
                <a:solidFill>
                  <a:schemeClr val="tx1"/>
                </a:solidFill>
                <a:latin typeface="Calibri"/>
                <a:ea typeface="Times New Roman"/>
              </a:rPr>
              <a:t>Öğrenci velisi</a:t>
            </a:r>
          </a:p>
          <a:p>
            <a:pPr indent="540385" algn="just">
              <a:spcBef>
                <a:spcPts val="0"/>
              </a:spcBef>
              <a:spcAft>
                <a:spcPts val="0"/>
              </a:spcAft>
            </a:pPr>
            <a:r>
              <a:rPr lang="tr-TR" dirty="0">
                <a:solidFill>
                  <a:schemeClr val="tx1"/>
                </a:solidFill>
                <a:latin typeface="Calibri"/>
                <a:ea typeface="Times New Roman"/>
              </a:rPr>
              <a:t>Devam, devamsızlığın izlenmesi ve izin verme</a:t>
            </a:r>
          </a:p>
          <a:p>
            <a:pPr indent="540385">
              <a:spcBef>
                <a:spcPts val="0"/>
              </a:spcBef>
              <a:spcAft>
                <a:spcPts val="1000"/>
              </a:spcAft>
            </a:pPr>
            <a:r>
              <a:rPr lang="tr-TR" dirty="0">
                <a:solidFill>
                  <a:schemeClr val="tx1"/>
                </a:solidFill>
                <a:latin typeface="Calibri"/>
                <a:ea typeface="Times New Roman"/>
              </a:rPr>
              <a:t>Öğrenim çağı dışına çıkan öğrenciler</a:t>
            </a:r>
          </a:p>
          <a:p>
            <a:endParaRPr lang="tr-TR" dirty="0">
              <a:solidFill>
                <a:schemeClr val="tx1"/>
              </a:solidFill>
            </a:endParaRPr>
          </a:p>
        </p:txBody>
      </p:sp>
    </p:spTree>
    <p:extLst>
      <p:ext uri="{BB962C8B-B14F-4D97-AF65-F5344CB8AC3E}">
        <p14:creationId xmlns:p14="http://schemas.microsoft.com/office/powerpoint/2010/main" val="42877685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41860" y="267494"/>
            <a:ext cx="8694636" cy="4801314"/>
          </a:xfrm>
          <a:prstGeom prst="rect">
            <a:avLst/>
          </a:prstGeom>
        </p:spPr>
        <p:txBody>
          <a:bodyPr wrap="square">
            <a:spAutoFit/>
          </a:bodyPr>
          <a:lstStyle/>
          <a:p>
            <a:r>
              <a:rPr lang="tr-TR" b="1" dirty="0" smtClean="0"/>
              <a:t>MEB ORTAÖĞRETİM </a:t>
            </a:r>
            <a:r>
              <a:rPr lang="tr-TR" b="1" dirty="0"/>
              <a:t>KURUMLARI YÖNETMELİĞİ</a:t>
            </a:r>
          </a:p>
          <a:p>
            <a:pPr algn="ctr"/>
            <a:r>
              <a:rPr lang="tr-TR" dirty="0"/>
              <a:t> </a:t>
            </a:r>
          </a:p>
          <a:p>
            <a:pPr algn="ctr"/>
            <a:r>
              <a:rPr lang="tr-TR" dirty="0"/>
              <a:t>BİRİNCİ KISIM</a:t>
            </a:r>
          </a:p>
          <a:p>
            <a:pPr algn="ctr"/>
            <a:r>
              <a:rPr lang="tr-TR" dirty="0"/>
              <a:t>Genel Hükümler</a:t>
            </a:r>
          </a:p>
          <a:p>
            <a:r>
              <a:rPr lang="tr-TR" dirty="0"/>
              <a:t> </a:t>
            </a:r>
          </a:p>
          <a:p>
            <a:r>
              <a:rPr lang="tr-TR" dirty="0"/>
              <a:t>BİRİNCİ BÖLÜM</a:t>
            </a:r>
          </a:p>
          <a:p>
            <a:r>
              <a:rPr lang="tr-TR" dirty="0"/>
              <a:t>Amaç, Kapsam, Dayanak ve </a:t>
            </a:r>
            <a:r>
              <a:rPr lang="tr-TR" dirty="0" smtClean="0"/>
              <a:t>Tanımlar</a:t>
            </a:r>
          </a:p>
          <a:p>
            <a:r>
              <a:rPr lang="tr-TR" dirty="0"/>
              <a:t> </a:t>
            </a:r>
          </a:p>
          <a:p>
            <a:r>
              <a:rPr lang="tr-TR" dirty="0"/>
              <a:t>İKİNCİ BÖLÜM</a:t>
            </a:r>
          </a:p>
          <a:p>
            <a:r>
              <a:rPr lang="tr-TR" dirty="0"/>
              <a:t>İlkeler, Ortaöğretim Kurumlarının Kuruluşu ve </a:t>
            </a:r>
            <a:r>
              <a:rPr lang="tr-TR" dirty="0" smtClean="0"/>
              <a:t>Amaçları</a:t>
            </a:r>
          </a:p>
          <a:p>
            <a:endParaRPr lang="tr-TR" dirty="0"/>
          </a:p>
          <a:p>
            <a:pPr algn="ctr"/>
            <a:r>
              <a:rPr lang="tr-TR" dirty="0"/>
              <a:t> </a:t>
            </a:r>
            <a:r>
              <a:rPr lang="tr-TR" dirty="0" smtClean="0"/>
              <a:t>İKİNCİ </a:t>
            </a:r>
            <a:r>
              <a:rPr lang="tr-TR" dirty="0"/>
              <a:t>KISIM</a:t>
            </a:r>
          </a:p>
          <a:p>
            <a:pPr algn="ctr"/>
            <a:r>
              <a:rPr lang="tr-TR" dirty="0"/>
              <a:t>Eğitim ve öğretim</a:t>
            </a:r>
          </a:p>
          <a:p>
            <a:r>
              <a:rPr lang="tr-TR" dirty="0"/>
              <a:t> </a:t>
            </a:r>
          </a:p>
          <a:p>
            <a:r>
              <a:rPr lang="tr-TR" dirty="0"/>
              <a:t>BİRİNCİ BÖLÜM</a:t>
            </a:r>
          </a:p>
          <a:p>
            <a:r>
              <a:rPr lang="tr-TR" dirty="0"/>
              <a:t>Eğitim ve Öğretim Etkinlikleri, Ders Süresi ve Günlük Çalışma Saatleri</a:t>
            </a:r>
          </a:p>
          <a:p>
            <a:endParaRPr lang="tr-TR" dirty="0"/>
          </a:p>
        </p:txBody>
      </p:sp>
    </p:spTree>
    <p:extLst>
      <p:ext uri="{BB962C8B-B14F-4D97-AF65-F5344CB8AC3E}">
        <p14:creationId xmlns:p14="http://schemas.microsoft.com/office/powerpoint/2010/main" val="2092080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195486"/>
            <a:ext cx="8568952" cy="5161413"/>
          </a:xfrm>
          <a:prstGeom prst="rect">
            <a:avLst/>
          </a:prstGeom>
        </p:spPr>
        <p:txBody>
          <a:bodyPr wrap="square">
            <a:spAutoFit/>
          </a:bodyPr>
          <a:lstStyle/>
          <a:p>
            <a:r>
              <a:rPr lang="tr-TR" dirty="0"/>
              <a:t>İKİNCİ BÖLÜM</a:t>
            </a:r>
          </a:p>
          <a:p>
            <a:r>
              <a:rPr lang="tr-TR" dirty="0"/>
              <a:t>Öğretim Programları, Dersler,</a:t>
            </a:r>
          </a:p>
          <a:p>
            <a:r>
              <a:rPr lang="tr-TR" dirty="0"/>
              <a:t>Ders Kitapları, Eğitim ve Öğretim </a:t>
            </a:r>
            <a:r>
              <a:rPr lang="tr-TR" dirty="0" smtClean="0"/>
              <a:t>Materyalleri</a:t>
            </a:r>
          </a:p>
          <a:p>
            <a:pPr>
              <a:lnSpc>
                <a:spcPct val="115000"/>
              </a:lnSpc>
              <a:spcAft>
                <a:spcPts val="0"/>
              </a:spcAft>
            </a:pPr>
            <a:endParaRPr lang="tr-TR" b="1" dirty="0" smtClean="0">
              <a:latin typeface="Calibri"/>
              <a:ea typeface="Times New Roman"/>
              <a:cs typeface="Calibri"/>
            </a:endParaRPr>
          </a:p>
          <a:p>
            <a:pPr>
              <a:lnSpc>
                <a:spcPct val="115000"/>
              </a:lnSpc>
              <a:spcAft>
                <a:spcPts val="0"/>
              </a:spcAft>
            </a:pPr>
            <a:r>
              <a:rPr lang="tr-TR" b="1" dirty="0" smtClean="0">
                <a:latin typeface="Calibri"/>
                <a:ea typeface="Times New Roman"/>
                <a:cs typeface="Calibri"/>
              </a:rPr>
              <a:t>ÜÇÜNCÜ </a:t>
            </a:r>
            <a:r>
              <a:rPr lang="tr-TR" b="1" dirty="0">
                <a:latin typeface="Calibri"/>
                <a:ea typeface="Times New Roman"/>
                <a:cs typeface="Calibri"/>
              </a:rPr>
              <a:t>BÖLÜM</a:t>
            </a:r>
            <a:endParaRPr lang="tr-TR" sz="1600" dirty="0">
              <a:latin typeface="Calibri"/>
              <a:ea typeface="Calibri"/>
              <a:cs typeface="Times New Roman"/>
            </a:endParaRPr>
          </a:p>
          <a:p>
            <a:r>
              <a:rPr lang="tr-TR" b="1" dirty="0">
                <a:latin typeface="Calibri"/>
                <a:ea typeface="Times New Roman"/>
              </a:rPr>
              <a:t>Resmî Tatil Günleri ve Çalışma </a:t>
            </a:r>
            <a:r>
              <a:rPr lang="tr-TR" b="1" dirty="0" smtClean="0">
                <a:latin typeface="Calibri"/>
                <a:ea typeface="Times New Roman"/>
              </a:rPr>
              <a:t>Takvimi</a:t>
            </a:r>
          </a:p>
          <a:p>
            <a:endParaRPr lang="tr-TR" dirty="0" smtClean="0"/>
          </a:p>
          <a:p>
            <a:r>
              <a:rPr lang="tr-TR" dirty="0" smtClean="0"/>
              <a:t>DÖRDÜNCÜ </a:t>
            </a:r>
            <a:r>
              <a:rPr lang="tr-TR" dirty="0"/>
              <a:t>BÖLÜM</a:t>
            </a:r>
          </a:p>
          <a:p>
            <a:r>
              <a:rPr lang="tr-TR" dirty="0"/>
              <a:t>Rehberlik, Sosyal Etkinlikler, Okul ve Çevre İlişkileri</a:t>
            </a:r>
          </a:p>
          <a:p>
            <a:endParaRPr lang="tr-TR" dirty="0" smtClean="0"/>
          </a:p>
          <a:p>
            <a:pPr algn="ctr"/>
            <a:r>
              <a:rPr lang="tr-TR" dirty="0" smtClean="0"/>
              <a:t>ÜÇÜNCÜ </a:t>
            </a:r>
            <a:r>
              <a:rPr lang="tr-TR" dirty="0"/>
              <a:t>KISIM</a:t>
            </a:r>
          </a:p>
          <a:p>
            <a:pPr algn="ctr"/>
            <a:r>
              <a:rPr lang="tr-TR" dirty="0"/>
              <a:t>Öğrenci İşleri</a:t>
            </a:r>
          </a:p>
          <a:p>
            <a:r>
              <a:rPr lang="tr-TR" dirty="0"/>
              <a:t> </a:t>
            </a:r>
          </a:p>
          <a:p>
            <a:r>
              <a:rPr lang="tr-TR" dirty="0"/>
              <a:t>BİRİNCİ BÖLÜM</a:t>
            </a:r>
          </a:p>
          <a:p>
            <a:r>
              <a:rPr lang="tr-TR" dirty="0"/>
              <a:t>Ortaöğretime Geçiş ve Kayıtlar,</a:t>
            </a:r>
          </a:p>
          <a:p>
            <a:r>
              <a:rPr lang="tr-TR" dirty="0"/>
              <a:t>Alan/Dala Geçiş ve Görevlere İlişkin Hükümler</a:t>
            </a:r>
          </a:p>
          <a:p>
            <a:r>
              <a:rPr lang="tr-TR" dirty="0"/>
              <a:t> </a:t>
            </a:r>
          </a:p>
          <a:p>
            <a:endParaRPr lang="tr-TR" dirty="0"/>
          </a:p>
        </p:txBody>
      </p:sp>
    </p:spTree>
    <p:extLst>
      <p:ext uri="{BB962C8B-B14F-4D97-AF65-F5344CB8AC3E}">
        <p14:creationId xmlns:p14="http://schemas.microsoft.com/office/powerpoint/2010/main" val="8318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195486"/>
            <a:ext cx="8784976" cy="5355312"/>
          </a:xfrm>
          <a:prstGeom prst="rect">
            <a:avLst/>
          </a:prstGeom>
        </p:spPr>
        <p:txBody>
          <a:bodyPr wrap="square">
            <a:spAutoFit/>
          </a:bodyPr>
          <a:lstStyle/>
          <a:p>
            <a:r>
              <a:rPr lang="tr-TR" dirty="0"/>
              <a:t>İKİNCİ BÖLÜM</a:t>
            </a:r>
          </a:p>
          <a:p>
            <a:r>
              <a:rPr lang="tr-TR" dirty="0"/>
              <a:t>Geç Gelme, Devamsızlık ve İlişik Kesme</a:t>
            </a:r>
          </a:p>
          <a:p>
            <a:endParaRPr lang="tr-TR" dirty="0" smtClean="0"/>
          </a:p>
          <a:p>
            <a:r>
              <a:rPr lang="tr-TR" dirty="0" smtClean="0"/>
              <a:t>ÜÇÜNCÜ </a:t>
            </a:r>
            <a:r>
              <a:rPr lang="tr-TR" dirty="0"/>
              <a:t>BÖLÜM</a:t>
            </a:r>
          </a:p>
          <a:p>
            <a:r>
              <a:rPr lang="tr-TR" dirty="0"/>
              <a:t>Nakil ve </a:t>
            </a:r>
            <a:r>
              <a:rPr lang="tr-TR" dirty="0" smtClean="0"/>
              <a:t>Geçişler</a:t>
            </a:r>
          </a:p>
          <a:p>
            <a:endParaRPr lang="tr-TR" dirty="0" smtClean="0"/>
          </a:p>
          <a:p>
            <a:pPr algn="ctr"/>
            <a:r>
              <a:rPr lang="tr-TR" dirty="0"/>
              <a:t>DÖRDÜNCÜ KISIM</a:t>
            </a:r>
          </a:p>
          <a:p>
            <a:pPr algn="ctr"/>
            <a:r>
              <a:rPr lang="tr-TR" dirty="0"/>
              <a:t>Öğrenci Başarısının Değerlendirilmesi</a:t>
            </a:r>
          </a:p>
          <a:p>
            <a:r>
              <a:rPr lang="tr-TR" dirty="0"/>
              <a:t> </a:t>
            </a:r>
          </a:p>
          <a:p>
            <a:r>
              <a:rPr lang="tr-TR" dirty="0"/>
              <a:t>BİRİNCİ BÖLÜM</a:t>
            </a:r>
          </a:p>
          <a:p>
            <a:r>
              <a:rPr lang="tr-TR" dirty="0"/>
              <a:t>Ölçme ve Değerlendirme</a:t>
            </a:r>
          </a:p>
          <a:p>
            <a:endParaRPr lang="tr-TR" dirty="0" smtClean="0"/>
          </a:p>
          <a:p>
            <a:r>
              <a:rPr lang="tr-TR" dirty="0" smtClean="0"/>
              <a:t>İKİNCİ </a:t>
            </a:r>
            <a:r>
              <a:rPr lang="tr-TR" dirty="0"/>
              <a:t>BÖLÜM</a:t>
            </a:r>
          </a:p>
          <a:p>
            <a:r>
              <a:rPr lang="tr-TR" dirty="0"/>
              <a:t>Sınavlar</a:t>
            </a:r>
          </a:p>
          <a:p>
            <a:endParaRPr lang="tr-TR" dirty="0" smtClean="0"/>
          </a:p>
          <a:p>
            <a:r>
              <a:rPr lang="tr-TR" dirty="0" smtClean="0"/>
              <a:t>ÜÇÜNCÜ </a:t>
            </a:r>
            <a:r>
              <a:rPr lang="tr-TR" dirty="0"/>
              <a:t>BÖLÜM</a:t>
            </a:r>
          </a:p>
          <a:p>
            <a:r>
              <a:rPr lang="tr-TR" dirty="0"/>
              <a:t>Sınıf Geçme</a:t>
            </a:r>
          </a:p>
          <a:p>
            <a:endParaRPr lang="tr-TR" dirty="0" smtClean="0"/>
          </a:p>
          <a:p>
            <a:endParaRPr lang="tr-TR" dirty="0"/>
          </a:p>
        </p:txBody>
      </p:sp>
    </p:spTree>
    <p:extLst>
      <p:ext uri="{BB962C8B-B14F-4D97-AF65-F5344CB8AC3E}">
        <p14:creationId xmlns:p14="http://schemas.microsoft.com/office/powerpoint/2010/main" val="397187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9502"/>
            <a:ext cx="8568952" cy="4524315"/>
          </a:xfrm>
          <a:prstGeom prst="rect">
            <a:avLst/>
          </a:prstGeom>
        </p:spPr>
        <p:txBody>
          <a:bodyPr wrap="square">
            <a:spAutoFit/>
          </a:bodyPr>
          <a:lstStyle/>
          <a:p>
            <a:r>
              <a:rPr lang="tr-TR" dirty="0"/>
              <a:t> DÖRDÜNCÜ BÖLÜM</a:t>
            </a:r>
          </a:p>
          <a:p>
            <a:r>
              <a:rPr lang="tr-TR" dirty="0"/>
              <a:t>Telafi Programı, Yoğunlaştırılmış Eğitim, Tamamlayıcı Eğitim ve Önceki Öğrenmelerin Tanınması</a:t>
            </a:r>
          </a:p>
          <a:p>
            <a:endParaRPr lang="tr-TR" dirty="0"/>
          </a:p>
          <a:p>
            <a:r>
              <a:rPr lang="tr-TR" dirty="0"/>
              <a:t>BEŞİNCİ BÖLÜM</a:t>
            </a:r>
          </a:p>
          <a:p>
            <a:r>
              <a:rPr lang="tr-TR" dirty="0"/>
              <a:t>Okul Birincilerinin </a:t>
            </a:r>
            <a:r>
              <a:rPr lang="tr-TR" dirty="0" smtClean="0"/>
              <a:t>Tespiti</a:t>
            </a:r>
          </a:p>
          <a:p>
            <a:endParaRPr lang="tr-TR" dirty="0" smtClean="0"/>
          </a:p>
          <a:p>
            <a:pPr algn="ctr"/>
            <a:r>
              <a:rPr lang="nb-NO" dirty="0" smtClean="0"/>
              <a:t>BEŞİNCİ </a:t>
            </a:r>
            <a:r>
              <a:rPr lang="nb-NO" dirty="0"/>
              <a:t>KISIM</a:t>
            </a:r>
          </a:p>
          <a:p>
            <a:pPr algn="ctr"/>
            <a:r>
              <a:rPr lang="nb-NO" dirty="0"/>
              <a:t>Belge, Defter, Çizelge ve Formlar</a:t>
            </a:r>
          </a:p>
          <a:p>
            <a:r>
              <a:rPr lang="nb-NO" dirty="0"/>
              <a:t> </a:t>
            </a:r>
            <a:endParaRPr lang="tr-TR" dirty="0" smtClean="0"/>
          </a:p>
          <a:p>
            <a:pPr algn="ctr"/>
            <a:r>
              <a:rPr lang="nb-NO" dirty="0" smtClean="0"/>
              <a:t>ALTINCI </a:t>
            </a:r>
            <a:r>
              <a:rPr lang="nb-NO" dirty="0"/>
              <a:t>KISIM</a:t>
            </a:r>
          </a:p>
          <a:p>
            <a:pPr algn="ctr"/>
            <a:r>
              <a:rPr lang="nb-NO" dirty="0"/>
              <a:t>Yönetim, Yöneticiler, Diğer Personel ve Eğitim Ortamları</a:t>
            </a:r>
          </a:p>
          <a:p>
            <a:r>
              <a:rPr lang="nb-NO" dirty="0"/>
              <a:t> </a:t>
            </a:r>
          </a:p>
          <a:p>
            <a:r>
              <a:rPr lang="nb-NO" dirty="0"/>
              <a:t>BİRİNCİ BÖLÜM</a:t>
            </a:r>
          </a:p>
          <a:p>
            <a:r>
              <a:rPr lang="nb-NO" dirty="0"/>
              <a:t>Yönetim ve Yöneticiler</a:t>
            </a:r>
          </a:p>
          <a:p>
            <a:endParaRPr lang="tr-TR" dirty="0"/>
          </a:p>
        </p:txBody>
      </p:sp>
    </p:spTree>
    <p:extLst>
      <p:ext uri="{BB962C8B-B14F-4D97-AF65-F5344CB8AC3E}">
        <p14:creationId xmlns:p14="http://schemas.microsoft.com/office/powerpoint/2010/main" val="2298267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267494"/>
            <a:ext cx="8496944" cy="4801314"/>
          </a:xfrm>
          <a:prstGeom prst="rect">
            <a:avLst/>
          </a:prstGeom>
        </p:spPr>
        <p:txBody>
          <a:bodyPr wrap="square">
            <a:spAutoFit/>
          </a:bodyPr>
          <a:lstStyle/>
          <a:p>
            <a:r>
              <a:rPr lang="tr-TR" dirty="0"/>
              <a:t>İKİNCİ BÖLÜM</a:t>
            </a:r>
          </a:p>
          <a:p>
            <a:r>
              <a:rPr lang="tr-TR" dirty="0"/>
              <a:t>Öğretmenler</a:t>
            </a:r>
          </a:p>
          <a:p>
            <a:endParaRPr lang="tr-TR" dirty="0"/>
          </a:p>
          <a:p>
            <a:r>
              <a:rPr lang="tr-TR" dirty="0"/>
              <a:t>ÜÇÜNCÜ BÖLÜM</a:t>
            </a:r>
          </a:p>
          <a:p>
            <a:r>
              <a:rPr lang="tr-TR" dirty="0"/>
              <a:t>Diğer Personel</a:t>
            </a:r>
          </a:p>
          <a:p>
            <a:endParaRPr lang="tr-TR" dirty="0" smtClean="0"/>
          </a:p>
          <a:p>
            <a:r>
              <a:rPr lang="tr-TR" dirty="0" smtClean="0"/>
              <a:t>DÖRDÜNCÜ </a:t>
            </a:r>
            <a:r>
              <a:rPr lang="tr-TR" dirty="0"/>
              <a:t>BÖLÜM</a:t>
            </a:r>
          </a:p>
          <a:p>
            <a:r>
              <a:rPr lang="tr-TR" dirty="0"/>
              <a:t>Eğitim </a:t>
            </a:r>
            <a:r>
              <a:rPr lang="tr-TR" dirty="0" smtClean="0"/>
              <a:t>Ortamları</a:t>
            </a:r>
          </a:p>
          <a:p>
            <a:endParaRPr lang="tr-TR" dirty="0" smtClean="0"/>
          </a:p>
          <a:p>
            <a:pPr algn="ctr"/>
            <a:r>
              <a:rPr lang="tr-TR" dirty="0" smtClean="0"/>
              <a:t>YEDİNCİ </a:t>
            </a:r>
            <a:r>
              <a:rPr lang="tr-TR" dirty="0"/>
              <a:t>KISIM</a:t>
            </a:r>
          </a:p>
          <a:p>
            <a:pPr algn="ctr"/>
            <a:r>
              <a:rPr lang="tr-TR" dirty="0"/>
              <a:t>Kurullar, Komisyonlar ve Ekipler</a:t>
            </a:r>
          </a:p>
          <a:p>
            <a:endParaRPr lang="tr-TR" dirty="0" smtClean="0"/>
          </a:p>
          <a:p>
            <a:pPr algn="ctr"/>
            <a:r>
              <a:rPr lang="tr-TR" dirty="0" smtClean="0"/>
              <a:t>SEKİZİNCİ </a:t>
            </a:r>
            <a:r>
              <a:rPr lang="tr-TR" dirty="0"/>
              <a:t>KISIM</a:t>
            </a:r>
          </a:p>
          <a:p>
            <a:pPr algn="ctr"/>
            <a:r>
              <a:rPr lang="tr-TR" dirty="0"/>
              <a:t>Okulda ve İşletmelerde Mesleki Eğitim</a:t>
            </a:r>
          </a:p>
          <a:p>
            <a:r>
              <a:rPr lang="tr-TR" dirty="0"/>
              <a:t> </a:t>
            </a:r>
          </a:p>
          <a:p>
            <a:r>
              <a:rPr lang="tr-TR" dirty="0"/>
              <a:t>BİRİNCİ BÖLÜM</a:t>
            </a:r>
          </a:p>
          <a:p>
            <a:r>
              <a:rPr lang="tr-TR" dirty="0"/>
              <a:t>Eğitim </a:t>
            </a:r>
            <a:r>
              <a:rPr lang="tr-TR" dirty="0" smtClean="0"/>
              <a:t>Uygulaması</a:t>
            </a:r>
            <a:endParaRPr lang="tr-TR" dirty="0"/>
          </a:p>
        </p:txBody>
      </p:sp>
    </p:spTree>
    <p:extLst>
      <p:ext uri="{BB962C8B-B14F-4D97-AF65-F5344CB8AC3E}">
        <p14:creationId xmlns:p14="http://schemas.microsoft.com/office/powerpoint/2010/main" val="2040530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95486"/>
            <a:ext cx="8640960" cy="4801314"/>
          </a:xfrm>
          <a:prstGeom prst="rect">
            <a:avLst/>
          </a:prstGeom>
        </p:spPr>
        <p:txBody>
          <a:bodyPr wrap="square">
            <a:spAutoFit/>
          </a:bodyPr>
          <a:lstStyle/>
          <a:p>
            <a:r>
              <a:rPr lang="tr-TR" dirty="0"/>
              <a:t>ÜÇÜNCÜ BÖLÜM</a:t>
            </a:r>
          </a:p>
          <a:p>
            <a:r>
              <a:rPr lang="tr-TR" dirty="0"/>
              <a:t>Mesleki ve Teknik Eğitimde Süreklilik, Öğrenci Grubu, Eğitim Göreceklerin </a:t>
            </a:r>
            <a:r>
              <a:rPr lang="tr-TR" dirty="0" smtClean="0"/>
              <a:t>Belirlenmesi, Planlama </a:t>
            </a:r>
            <a:r>
              <a:rPr lang="tr-TR" dirty="0"/>
              <a:t>ve Seçmeli Meslek Dersleri</a:t>
            </a:r>
          </a:p>
          <a:p>
            <a:endParaRPr lang="tr-TR" dirty="0" smtClean="0"/>
          </a:p>
          <a:p>
            <a:r>
              <a:rPr lang="tr-TR" dirty="0" smtClean="0"/>
              <a:t>DÖRDÜNCÜ BÖLÜM</a:t>
            </a:r>
            <a:endParaRPr lang="tr-TR" dirty="0"/>
          </a:p>
          <a:p>
            <a:r>
              <a:rPr lang="tr-TR" dirty="0" smtClean="0"/>
              <a:t>İşletmelerin </a:t>
            </a:r>
            <a:r>
              <a:rPr lang="tr-TR" dirty="0"/>
              <a:t>Bildirilmesi, İşletme Belirleme Komisyonlarının</a:t>
            </a:r>
          </a:p>
          <a:p>
            <a:r>
              <a:rPr lang="tr-TR" dirty="0"/>
              <a:t>Kuruluş ve Görevleri ile </a:t>
            </a:r>
            <a:r>
              <a:rPr lang="tr-TR" dirty="0" smtClean="0"/>
              <a:t>Sözleşme</a:t>
            </a:r>
          </a:p>
          <a:p>
            <a:endParaRPr lang="tr-TR" dirty="0" smtClean="0"/>
          </a:p>
          <a:p>
            <a:r>
              <a:rPr lang="tr-TR" dirty="0" smtClean="0"/>
              <a:t>BEŞİNCİ </a:t>
            </a:r>
            <a:r>
              <a:rPr lang="tr-TR" dirty="0"/>
              <a:t>BÖLÜM</a:t>
            </a:r>
          </a:p>
          <a:p>
            <a:r>
              <a:rPr lang="tr-TR" dirty="0"/>
              <a:t>İşletmelerin ve Öğrencilerin Görev ve Sorumluluklar</a:t>
            </a:r>
          </a:p>
          <a:p>
            <a:endParaRPr lang="tr-TR" dirty="0"/>
          </a:p>
          <a:p>
            <a:r>
              <a:rPr lang="tr-TR" dirty="0"/>
              <a:t>ALTINCI BÖLÜM</a:t>
            </a:r>
          </a:p>
          <a:p>
            <a:r>
              <a:rPr lang="tr-TR" dirty="0"/>
              <a:t>Eğitim Birimi ve İşleyişi</a:t>
            </a:r>
          </a:p>
          <a:p>
            <a:endParaRPr lang="tr-TR" dirty="0" smtClean="0"/>
          </a:p>
          <a:p>
            <a:r>
              <a:rPr lang="tr-TR" dirty="0" smtClean="0"/>
              <a:t>YEDİNCİ </a:t>
            </a:r>
            <a:r>
              <a:rPr lang="tr-TR" dirty="0"/>
              <a:t>BÖLÜM</a:t>
            </a:r>
          </a:p>
          <a:p>
            <a:r>
              <a:rPr lang="tr-TR" dirty="0"/>
              <a:t>Eğitim Kurulu ve Eğitim Birimi Personelinin Görevleri</a:t>
            </a:r>
          </a:p>
          <a:p>
            <a:endParaRPr lang="tr-TR" dirty="0"/>
          </a:p>
        </p:txBody>
      </p:sp>
    </p:spTree>
    <p:extLst>
      <p:ext uri="{BB962C8B-B14F-4D97-AF65-F5344CB8AC3E}">
        <p14:creationId xmlns:p14="http://schemas.microsoft.com/office/powerpoint/2010/main" val="2512684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267494"/>
            <a:ext cx="8496944" cy="4801314"/>
          </a:xfrm>
          <a:prstGeom prst="rect">
            <a:avLst/>
          </a:prstGeom>
        </p:spPr>
        <p:txBody>
          <a:bodyPr wrap="square">
            <a:spAutoFit/>
          </a:bodyPr>
          <a:lstStyle/>
          <a:p>
            <a:pPr algn="ctr"/>
            <a:r>
              <a:rPr lang="tr-TR" dirty="0"/>
              <a:t>DOKUZUNCU KISIM</a:t>
            </a:r>
          </a:p>
          <a:p>
            <a:pPr algn="ctr"/>
            <a:r>
              <a:rPr lang="tr-TR" dirty="0"/>
              <a:t>Tam Gün Tam Yıl Eğitim</a:t>
            </a:r>
          </a:p>
          <a:p>
            <a:endParaRPr lang="tr-TR" dirty="0"/>
          </a:p>
          <a:p>
            <a:pPr algn="ctr"/>
            <a:r>
              <a:rPr lang="tr-TR" dirty="0"/>
              <a:t>ONUNCU KISIM</a:t>
            </a:r>
          </a:p>
          <a:p>
            <a:pPr algn="ctr"/>
            <a:r>
              <a:rPr lang="tr-TR" dirty="0"/>
              <a:t>Öğrenci Davranışları, Ödül ve Disipline İlişkin Hükümler</a:t>
            </a:r>
          </a:p>
          <a:p>
            <a:r>
              <a:rPr lang="tr-TR" dirty="0"/>
              <a:t> </a:t>
            </a:r>
          </a:p>
          <a:p>
            <a:r>
              <a:rPr lang="tr-TR" dirty="0"/>
              <a:t>BİRİNCİ BÖLÜM</a:t>
            </a:r>
          </a:p>
          <a:p>
            <a:r>
              <a:rPr lang="tr-TR" dirty="0"/>
              <a:t>Öğrenci Davranışları ve Öğrencilerin </a:t>
            </a:r>
            <a:r>
              <a:rPr lang="tr-TR" dirty="0" smtClean="0"/>
              <a:t>Korunması</a:t>
            </a:r>
          </a:p>
          <a:p>
            <a:endParaRPr lang="tr-TR" dirty="0" smtClean="0"/>
          </a:p>
          <a:p>
            <a:r>
              <a:rPr lang="tr-TR" dirty="0" smtClean="0"/>
              <a:t>İKİNCİ </a:t>
            </a:r>
            <a:r>
              <a:rPr lang="tr-TR" dirty="0"/>
              <a:t>BÖLÜM</a:t>
            </a:r>
          </a:p>
          <a:p>
            <a:r>
              <a:rPr lang="tr-TR" dirty="0"/>
              <a:t>Ödül</a:t>
            </a:r>
          </a:p>
          <a:p>
            <a:endParaRPr lang="tr-TR" dirty="0" smtClean="0"/>
          </a:p>
          <a:p>
            <a:r>
              <a:rPr lang="tr-TR" dirty="0" smtClean="0"/>
              <a:t>ÜÇÜNCÜ </a:t>
            </a:r>
            <a:r>
              <a:rPr lang="tr-TR" dirty="0"/>
              <a:t>BÖLÜM</a:t>
            </a:r>
          </a:p>
          <a:p>
            <a:r>
              <a:rPr lang="tr-TR" dirty="0"/>
              <a:t>Disiplin</a:t>
            </a:r>
          </a:p>
          <a:p>
            <a:endParaRPr lang="tr-TR" dirty="0" smtClean="0"/>
          </a:p>
          <a:p>
            <a:endParaRPr lang="tr-TR" dirty="0"/>
          </a:p>
          <a:p>
            <a:endParaRPr lang="tr-TR" dirty="0"/>
          </a:p>
        </p:txBody>
      </p:sp>
    </p:spTree>
    <p:extLst>
      <p:ext uri="{BB962C8B-B14F-4D97-AF65-F5344CB8AC3E}">
        <p14:creationId xmlns:p14="http://schemas.microsoft.com/office/powerpoint/2010/main" val="1205872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9502"/>
            <a:ext cx="8568952" cy="4524315"/>
          </a:xfrm>
          <a:prstGeom prst="rect">
            <a:avLst/>
          </a:prstGeom>
        </p:spPr>
        <p:txBody>
          <a:bodyPr wrap="square">
            <a:spAutoFit/>
          </a:bodyPr>
          <a:lstStyle/>
          <a:p>
            <a:r>
              <a:rPr lang="tr-TR" dirty="0" smtClean="0"/>
              <a:t> </a:t>
            </a:r>
            <a:endParaRPr lang="tr-TR" dirty="0"/>
          </a:p>
          <a:p>
            <a:r>
              <a:rPr lang="tr-TR" dirty="0" smtClean="0"/>
              <a:t>DÖRDÜNCÜ </a:t>
            </a:r>
            <a:r>
              <a:rPr lang="tr-TR" dirty="0"/>
              <a:t>BÖLÜM</a:t>
            </a:r>
          </a:p>
          <a:p>
            <a:r>
              <a:rPr lang="tr-TR" dirty="0"/>
              <a:t>Uygulama ile İlgili Esaslar ve Ceza Takdirinde Dikkat Edilecek Hususlar</a:t>
            </a:r>
          </a:p>
          <a:p>
            <a:endParaRPr lang="tr-TR" dirty="0" smtClean="0"/>
          </a:p>
          <a:p>
            <a:r>
              <a:rPr lang="tr-TR" dirty="0" smtClean="0"/>
              <a:t>BEŞİNCİ </a:t>
            </a:r>
            <a:r>
              <a:rPr lang="tr-TR" dirty="0"/>
              <a:t>BÖLÜM</a:t>
            </a:r>
          </a:p>
          <a:p>
            <a:r>
              <a:rPr lang="tr-TR" dirty="0"/>
              <a:t>Kurullar, Düzenlenecek Belgeler ve Bilgi Toplama</a:t>
            </a:r>
          </a:p>
          <a:p>
            <a:endParaRPr lang="tr-TR" dirty="0" smtClean="0"/>
          </a:p>
          <a:p>
            <a:r>
              <a:rPr lang="tr-TR" dirty="0" smtClean="0"/>
              <a:t>ALTINCI </a:t>
            </a:r>
            <a:r>
              <a:rPr lang="tr-TR" dirty="0"/>
              <a:t>BÖLÜM</a:t>
            </a:r>
          </a:p>
          <a:p>
            <a:r>
              <a:rPr lang="tr-TR" dirty="0"/>
              <a:t>Onur Genel Kurulu ve Onur Kurulunun Kuruluşu ve Görevleri</a:t>
            </a:r>
          </a:p>
          <a:p>
            <a:endParaRPr lang="tr-TR" dirty="0" smtClean="0"/>
          </a:p>
          <a:p>
            <a:r>
              <a:rPr lang="tr-TR" dirty="0" smtClean="0"/>
              <a:t>YEDİNCİ </a:t>
            </a:r>
            <a:r>
              <a:rPr lang="tr-TR" dirty="0"/>
              <a:t>BÖLÜM</a:t>
            </a:r>
          </a:p>
          <a:p>
            <a:r>
              <a:rPr lang="tr-TR" dirty="0"/>
              <a:t>Okul Öğrenci Ödül ve Disiplin Kurulunun Kuruluşu ve Görevleri</a:t>
            </a:r>
          </a:p>
          <a:p>
            <a:endParaRPr lang="tr-TR" dirty="0" smtClean="0"/>
          </a:p>
          <a:p>
            <a:r>
              <a:rPr lang="tr-TR" dirty="0" smtClean="0"/>
              <a:t>SEKİZİNCİ </a:t>
            </a:r>
            <a:r>
              <a:rPr lang="tr-TR" dirty="0"/>
              <a:t>BÖLÜM</a:t>
            </a:r>
          </a:p>
          <a:p>
            <a:r>
              <a:rPr lang="tr-TR" dirty="0"/>
              <a:t>İlçe Öğrenci Disiplin Kurulunun Kuruluşu ve Görevleri</a:t>
            </a:r>
          </a:p>
          <a:p>
            <a:endParaRPr lang="tr-TR" dirty="0"/>
          </a:p>
        </p:txBody>
      </p:sp>
    </p:spTree>
    <p:extLst>
      <p:ext uri="{BB962C8B-B14F-4D97-AF65-F5344CB8AC3E}">
        <p14:creationId xmlns:p14="http://schemas.microsoft.com/office/powerpoint/2010/main" val="337654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65187"/>
            <a:ext cx="8640960" cy="5078313"/>
          </a:xfrm>
          <a:prstGeom prst="rect">
            <a:avLst/>
          </a:prstGeom>
        </p:spPr>
        <p:txBody>
          <a:bodyPr wrap="square">
            <a:spAutoFit/>
          </a:bodyPr>
          <a:lstStyle/>
          <a:p>
            <a:r>
              <a:rPr lang="tr-TR" dirty="0"/>
              <a:t>DOKUZUNCU BÖLÜM</a:t>
            </a:r>
          </a:p>
          <a:p>
            <a:r>
              <a:rPr lang="tr-TR" dirty="0"/>
              <a:t>İl Öğrenci Disiplin Kurulunun Kuruluşu ve </a:t>
            </a:r>
            <a:r>
              <a:rPr lang="tr-TR" dirty="0" smtClean="0"/>
              <a:t>Görevleri,</a:t>
            </a:r>
          </a:p>
          <a:p>
            <a:endParaRPr lang="tr-TR" dirty="0" smtClean="0"/>
          </a:p>
          <a:p>
            <a:r>
              <a:rPr lang="tr-TR" dirty="0" smtClean="0"/>
              <a:t>ONUNCU </a:t>
            </a:r>
            <a:r>
              <a:rPr lang="tr-TR" dirty="0"/>
              <a:t>BÖLÜM</a:t>
            </a:r>
          </a:p>
          <a:p>
            <a:r>
              <a:rPr lang="tr-TR" dirty="0"/>
              <a:t>Öğrenci Üst Disiplin Kurulunun Kuruluşu ve Görevleri</a:t>
            </a:r>
          </a:p>
          <a:p>
            <a:endParaRPr lang="tr-TR" dirty="0" smtClean="0"/>
          </a:p>
          <a:p>
            <a:r>
              <a:rPr lang="tr-TR" dirty="0" smtClean="0"/>
              <a:t>ONBİRİNCİ </a:t>
            </a:r>
            <a:r>
              <a:rPr lang="tr-TR" dirty="0"/>
              <a:t>BÖLÜM</a:t>
            </a:r>
          </a:p>
          <a:p>
            <a:r>
              <a:rPr lang="tr-TR" dirty="0"/>
              <a:t>Disiplin Kurullarının Çalışma Usulleri</a:t>
            </a:r>
          </a:p>
          <a:p>
            <a:endParaRPr lang="tr-TR" dirty="0" smtClean="0"/>
          </a:p>
          <a:p>
            <a:pPr algn="ctr"/>
            <a:r>
              <a:rPr lang="tr-TR" dirty="0" smtClean="0"/>
              <a:t>ONBİRİNCİ </a:t>
            </a:r>
            <a:r>
              <a:rPr lang="tr-TR" dirty="0"/>
              <a:t>KISIM</a:t>
            </a:r>
          </a:p>
          <a:p>
            <a:pPr algn="ctr"/>
            <a:r>
              <a:rPr lang="tr-TR" dirty="0"/>
              <a:t>Çeşitli ve Son Hükümler</a:t>
            </a:r>
          </a:p>
          <a:p>
            <a:r>
              <a:rPr lang="tr-TR" dirty="0"/>
              <a:t> </a:t>
            </a:r>
          </a:p>
          <a:p>
            <a:r>
              <a:rPr lang="tr-TR" dirty="0"/>
              <a:t>BİRİNCİ BÖLÜM</a:t>
            </a:r>
          </a:p>
          <a:p>
            <a:r>
              <a:rPr lang="tr-TR" dirty="0"/>
              <a:t>Çeşitli Hükümler</a:t>
            </a:r>
          </a:p>
          <a:p>
            <a:endParaRPr lang="tr-TR" dirty="0" smtClean="0"/>
          </a:p>
          <a:p>
            <a:r>
              <a:rPr lang="tr-TR" dirty="0" smtClean="0"/>
              <a:t>İKİNCİ </a:t>
            </a:r>
            <a:r>
              <a:rPr lang="tr-TR" dirty="0"/>
              <a:t>BÖLÜM</a:t>
            </a:r>
          </a:p>
          <a:p>
            <a:r>
              <a:rPr lang="tr-TR" dirty="0"/>
              <a:t>Son Hükümler</a:t>
            </a:r>
          </a:p>
          <a:p>
            <a:endParaRPr lang="tr-TR" dirty="0"/>
          </a:p>
        </p:txBody>
      </p:sp>
    </p:spTree>
    <p:extLst>
      <p:ext uri="{BB962C8B-B14F-4D97-AF65-F5344CB8AC3E}">
        <p14:creationId xmlns:p14="http://schemas.microsoft.com/office/powerpoint/2010/main" val="3012128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83568" y="411510"/>
            <a:ext cx="7632848" cy="4585871"/>
          </a:xfrm>
          <a:prstGeom prst="rect">
            <a:avLst/>
          </a:prstGeom>
        </p:spPr>
        <p:txBody>
          <a:bodyPr wrap="square">
            <a:spAutoFit/>
          </a:bodyPr>
          <a:lstStyle/>
          <a:p>
            <a:pPr indent="540385" algn="ctr"/>
            <a:r>
              <a:rPr lang="tr-TR" sz="2400" b="1" dirty="0">
                <a:solidFill>
                  <a:srgbClr val="FFFF00"/>
                </a:solidFill>
                <a:latin typeface="Calibri"/>
                <a:ea typeface="Times New Roman"/>
              </a:rPr>
              <a:t>DÖRDÜNCÜ KISIM</a:t>
            </a:r>
          </a:p>
          <a:p>
            <a:pPr indent="540385" algn="ctr"/>
            <a:r>
              <a:rPr lang="tr-TR" sz="2400" b="1" dirty="0">
                <a:solidFill>
                  <a:srgbClr val="FFFF00"/>
                </a:solidFill>
                <a:latin typeface="Calibri"/>
                <a:ea typeface="Times New Roman"/>
              </a:rPr>
              <a:t>Öğrenci Başarısının Değerlendirilmesi</a:t>
            </a:r>
          </a:p>
          <a:p>
            <a:pPr indent="540385" algn="ctr"/>
            <a:r>
              <a:rPr lang="tr-TR" sz="2400" b="1" dirty="0">
                <a:solidFill>
                  <a:srgbClr val="FFFF00"/>
                </a:solidFill>
                <a:latin typeface="Calibri"/>
                <a:ea typeface="Times New Roman"/>
              </a:rPr>
              <a:t> </a:t>
            </a:r>
          </a:p>
          <a:p>
            <a:pPr indent="540385" algn="ctr"/>
            <a:r>
              <a:rPr lang="tr-TR" sz="2400" b="1" dirty="0">
                <a:solidFill>
                  <a:srgbClr val="FFFF00"/>
                </a:solidFill>
                <a:latin typeface="Calibri"/>
                <a:ea typeface="Times New Roman"/>
              </a:rPr>
              <a:t>BİRİNCİ BÖLÜM</a:t>
            </a:r>
          </a:p>
          <a:p>
            <a:pPr indent="540385" algn="ctr"/>
            <a:r>
              <a:rPr lang="tr-TR" sz="2400" b="1" dirty="0">
                <a:solidFill>
                  <a:srgbClr val="FFFF00"/>
                </a:solidFill>
                <a:latin typeface="Calibri"/>
                <a:ea typeface="Times New Roman"/>
              </a:rPr>
              <a:t>Ölçme ve </a:t>
            </a:r>
            <a:r>
              <a:rPr lang="tr-TR" sz="2400" b="1" dirty="0" smtClean="0">
                <a:solidFill>
                  <a:srgbClr val="FFFF00"/>
                </a:solidFill>
                <a:latin typeface="Calibri"/>
                <a:ea typeface="Times New Roman"/>
              </a:rPr>
              <a:t>Değerlendirme</a:t>
            </a:r>
          </a:p>
          <a:p>
            <a:pPr indent="540385" algn="ctr"/>
            <a:endParaRPr lang="tr-TR" sz="2400" b="1" dirty="0" smtClean="0">
              <a:solidFill>
                <a:srgbClr val="FFFF00"/>
              </a:solidFill>
              <a:latin typeface="Calibri"/>
              <a:ea typeface="Times New Roman"/>
            </a:endParaRPr>
          </a:p>
          <a:p>
            <a:pPr indent="540385" algn="ctr"/>
            <a:r>
              <a:rPr lang="tr-TR" sz="2400" b="1" dirty="0" smtClean="0">
                <a:solidFill>
                  <a:srgbClr val="FFFF00"/>
                </a:solidFill>
                <a:latin typeface="Calibri"/>
                <a:ea typeface="Times New Roman"/>
              </a:rPr>
              <a:t>İKİNCİ </a:t>
            </a:r>
            <a:r>
              <a:rPr lang="tr-TR" sz="2400" b="1" dirty="0">
                <a:solidFill>
                  <a:srgbClr val="FFFF00"/>
                </a:solidFill>
                <a:latin typeface="Calibri"/>
                <a:ea typeface="Times New Roman"/>
              </a:rPr>
              <a:t>BÖLÜM</a:t>
            </a:r>
          </a:p>
          <a:p>
            <a:pPr indent="540385" algn="ctr"/>
            <a:r>
              <a:rPr lang="tr-TR" sz="2400" b="1" dirty="0">
                <a:solidFill>
                  <a:srgbClr val="FFFF00"/>
                </a:solidFill>
                <a:latin typeface="Calibri"/>
                <a:ea typeface="Times New Roman"/>
              </a:rPr>
              <a:t>Sınavlar</a:t>
            </a:r>
          </a:p>
          <a:p>
            <a:pPr indent="540385" algn="ctr"/>
            <a:endParaRPr lang="tr-TR" sz="2400" b="1" dirty="0" smtClean="0">
              <a:latin typeface="Calibri"/>
              <a:ea typeface="Times New Roman"/>
            </a:endParaRPr>
          </a:p>
          <a:p>
            <a:pPr indent="536575" algn="ctr"/>
            <a:r>
              <a:rPr lang="tr-TR" sz="2400" b="1" dirty="0">
                <a:solidFill>
                  <a:srgbClr val="FFFF00"/>
                </a:solidFill>
                <a:latin typeface="Calibri" pitchFamily="34" charset="0"/>
                <a:cs typeface="Calibri" pitchFamily="34" charset="0"/>
              </a:rPr>
              <a:t>ÜÇÜNCÜ BÖLÜM </a:t>
            </a:r>
            <a:endParaRPr lang="tr-TR" sz="2400" dirty="0">
              <a:solidFill>
                <a:srgbClr val="FFFF00"/>
              </a:solidFill>
              <a:latin typeface="Calibri" pitchFamily="34" charset="0"/>
              <a:cs typeface="Calibri" pitchFamily="34" charset="0"/>
            </a:endParaRPr>
          </a:p>
          <a:p>
            <a:pPr indent="536575" algn="ctr"/>
            <a:r>
              <a:rPr lang="tr-TR" sz="2400" b="1" dirty="0">
                <a:solidFill>
                  <a:srgbClr val="FFFF00"/>
                </a:solidFill>
                <a:latin typeface="Calibri" pitchFamily="34" charset="0"/>
                <a:cs typeface="Calibri" pitchFamily="34" charset="0"/>
              </a:rPr>
              <a:t>Sınıf Geçme </a:t>
            </a:r>
            <a:endParaRPr lang="tr-TR" sz="2400" dirty="0">
              <a:solidFill>
                <a:srgbClr val="FFFF00"/>
              </a:solidFill>
              <a:latin typeface="Calibri" pitchFamily="34" charset="0"/>
              <a:cs typeface="Calibri" pitchFamily="34" charset="0"/>
            </a:endParaRPr>
          </a:p>
          <a:p>
            <a:pPr indent="540385" algn="ctr"/>
            <a:endParaRPr lang="tr-TR" sz="2800" b="1" dirty="0">
              <a:effectLst/>
              <a:latin typeface="Calibri"/>
              <a:ea typeface="Times New Roman"/>
            </a:endParaRPr>
          </a:p>
        </p:txBody>
      </p:sp>
    </p:spTree>
    <p:extLst>
      <p:ext uri="{BB962C8B-B14F-4D97-AF65-F5344CB8AC3E}">
        <p14:creationId xmlns:p14="http://schemas.microsoft.com/office/powerpoint/2010/main" val="146079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342900">
              <a:spcBef>
                <a:spcPct val="20000"/>
              </a:spcBef>
            </a:pPr>
            <a:r>
              <a:rPr lang="tr-TR" sz="2400" b="1" dirty="0" smtClean="0">
                <a:ln>
                  <a:noFill/>
                </a:ln>
                <a:solidFill>
                  <a:prstClr val="black"/>
                </a:solidFill>
                <a:effectLst/>
                <a:latin typeface="Franklin Gothic Book"/>
                <a:ea typeface="+mn-ea"/>
                <a:cs typeface="+mn-cs"/>
              </a:rPr>
              <a:t/>
            </a:r>
            <a:br>
              <a:rPr lang="tr-TR" sz="2400" b="1" dirty="0" smtClean="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
            </a:r>
            <a:br>
              <a:rPr lang="tr-TR" sz="2400" b="1" dirty="0">
                <a:ln>
                  <a:noFill/>
                </a:ln>
                <a:solidFill>
                  <a:prstClr val="black"/>
                </a:solidFill>
                <a:effectLst/>
                <a:latin typeface="Franklin Gothic Book"/>
                <a:ea typeface="+mn-ea"/>
                <a:cs typeface="+mn-cs"/>
              </a:rPr>
            </a:br>
            <a:r>
              <a:rPr lang="tr-TR" sz="2400" b="1" dirty="0" smtClean="0">
                <a:ln>
                  <a:noFill/>
                </a:ln>
                <a:solidFill>
                  <a:prstClr val="black"/>
                </a:solidFill>
                <a:effectLst/>
                <a:latin typeface="Franklin Gothic Book"/>
                <a:ea typeface="+mn-ea"/>
                <a:cs typeface="+mn-cs"/>
              </a:rPr>
              <a:t>DÖRDÜNCÜ </a:t>
            </a:r>
            <a:r>
              <a:rPr lang="tr-TR" sz="2400" b="1" dirty="0">
                <a:ln>
                  <a:noFill/>
                </a:ln>
                <a:solidFill>
                  <a:prstClr val="black"/>
                </a:solidFill>
                <a:effectLst/>
                <a:latin typeface="Franklin Gothic Book"/>
                <a:ea typeface="+mn-ea"/>
                <a:cs typeface="+mn-cs"/>
              </a:rPr>
              <a:t>BÖLÜM</a:t>
            </a:r>
            <a:br>
              <a:rPr lang="tr-TR" sz="2400" b="1" dirty="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Öğrenci Başarısının Değerlendirilmesi</a:t>
            </a:r>
            <a:br>
              <a:rPr lang="tr-TR" sz="2400" b="1" dirty="0">
                <a:ln>
                  <a:noFill/>
                </a:ln>
                <a:solidFill>
                  <a:prstClr val="black"/>
                </a:solidFill>
                <a:effectLst/>
                <a:latin typeface="Franklin Gothic Book"/>
                <a:ea typeface="+mn-ea"/>
                <a:cs typeface="+mn-cs"/>
              </a:rPr>
            </a:br>
            <a:endParaRPr lang="tr-TR" dirty="0"/>
          </a:p>
        </p:txBody>
      </p:sp>
      <p:sp>
        <p:nvSpPr>
          <p:cNvPr id="3" name="İçerik Yer Tutucusu 2"/>
          <p:cNvSpPr>
            <a:spLocks noGrp="1"/>
          </p:cNvSpPr>
          <p:nvPr>
            <p:ph idx="1"/>
          </p:nvPr>
        </p:nvSpPr>
        <p:spPr/>
        <p:txBody>
          <a:bodyPr/>
          <a:lstStyle/>
          <a:p>
            <a:endParaRPr lang="tr-TR" dirty="0">
              <a:solidFill>
                <a:schemeClr val="tx1"/>
              </a:solidFill>
            </a:endParaRPr>
          </a:p>
          <a:p>
            <a:r>
              <a:rPr lang="tr-TR" dirty="0" smtClean="0">
                <a:solidFill>
                  <a:schemeClr val="tx1"/>
                </a:solidFill>
              </a:rPr>
              <a:t>Ölçme </a:t>
            </a:r>
            <a:r>
              <a:rPr lang="tr-TR" dirty="0">
                <a:solidFill>
                  <a:schemeClr val="tx1"/>
                </a:solidFill>
              </a:rPr>
              <a:t>ve değerlendirmenin genel esasları</a:t>
            </a:r>
          </a:p>
          <a:p>
            <a:r>
              <a:rPr lang="tr-TR" dirty="0">
                <a:solidFill>
                  <a:schemeClr val="tx1"/>
                </a:solidFill>
              </a:rPr>
              <a:t>Puanla değerlendirme</a:t>
            </a:r>
          </a:p>
          <a:p>
            <a:r>
              <a:rPr lang="tr-TR" dirty="0">
                <a:solidFill>
                  <a:schemeClr val="tx1"/>
                </a:solidFill>
              </a:rPr>
              <a:t>Ölçme ve değerlendirmenin niteliği ve sayısı</a:t>
            </a:r>
          </a:p>
          <a:p>
            <a:r>
              <a:rPr lang="tr-TR" dirty="0">
                <a:solidFill>
                  <a:schemeClr val="tx1"/>
                </a:solidFill>
              </a:rPr>
              <a:t>Ölçme ve değerlendirmeye katılmayanlar</a:t>
            </a:r>
          </a:p>
          <a:p>
            <a:r>
              <a:rPr lang="tr-TR" dirty="0">
                <a:solidFill>
                  <a:schemeClr val="tx1"/>
                </a:solidFill>
              </a:rPr>
              <a:t>Ölçme ve değerlendirme sonuçlarının duyurulması</a:t>
            </a:r>
          </a:p>
          <a:p>
            <a:endParaRPr lang="tr-TR" dirty="0"/>
          </a:p>
        </p:txBody>
      </p:sp>
    </p:spTree>
    <p:extLst>
      <p:ext uri="{BB962C8B-B14F-4D97-AF65-F5344CB8AC3E}">
        <p14:creationId xmlns:p14="http://schemas.microsoft.com/office/powerpoint/2010/main" val="32572340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55576" y="1709976"/>
            <a:ext cx="7560840" cy="1077218"/>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rPr>
              <a:t>BİRİNCİ BÖLÜM</a:t>
            </a:r>
          </a:p>
          <a:p>
            <a:pPr algn="ctr"/>
            <a:r>
              <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rPr>
              <a:t>Ölçme ve </a:t>
            </a:r>
            <a:r>
              <a:rPr lang="tr-TR" sz="3200" b="1" cap="all" dirty="0" err="1" smtClean="0">
                <a:ln w="0"/>
                <a:solidFill>
                  <a:srgbClr val="FFFF00"/>
                </a:solidFill>
                <a:effectLst>
                  <a:reflection blurRad="12700" stA="50000" endPos="50000" dist="5000" dir="5400000" sy="-100000" rotWithShape="0"/>
                </a:effectLst>
                <a:latin typeface="Arial" pitchFamily="34" charset="0"/>
                <a:cs typeface="Arial" pitchFamily="34" charset="0"/>
              </a:rPr>
              <a:t>Değerlenİrme</a:t>
            </a:r>
            <a:endPar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endParaRPr>
          </a:p>
        </p:txBody>
      </p:sp>
    </p:spTree>
    <p:extLst>
      <p:ext uri="{BB962C8B-B14F-4D97-AF65-F5344CB8AC3E}">
        <p14:creationId xmlns:p14="http://schemas.microsoft.com/office/powerpoint/2010/main" val="1933546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339502"/>
            <a:ext cx="8424936" cy="4247317"/>
          </a:xfrm>
          <a:prstGeom prst="rect">
            <a:avLst/>
          </a:prstGeom>
        </p:spPr>
        <p:txBody>
          <a:bodyPr wrap="square">
            <a:spAutoFit/>
          </a:bodyPr>
          <a:lstStyle/>
          <a:p>
            <a:pPr>
              <a:spcBef>
                <a:spcPts val="1200"/>
              </a:spcBef>
            </a:pPr>
            <a:r>
              <a:rPr lang="tr-TR" sz="2400" dirty="0">
                <a:solidFill>
                  <a:srgbClr val="FFFF00"/>
                </a:solidFill>
              </a:rPr>
              <a:t>Ölçme ve değerlendirmenin genel esasları</a:t>
            </a:r>
          </a:p>
          <a:p>
            <a:pPr>
              <a:spcBef>
                <a:spcPts val="1200"/>
              </a:spcBef>
            </a:pPr>
            <a:r>
              <a:rPr lang="tr-TR" sz="2400" dirty="0"/>
              <a:t>MADDE 43-  (1) Öğrenci başarısının ölçme ve değerlendirilmesinde aşağıdaki esaslar gözetilir. </a:t>
            </a:r>
          </a:p>
          <a:p>
            <a:pPr>
              <a:spcBef>
                <a:spcPts val="1200"/>
              </a:spcBef>
            </a:pPr>
            <a:r>
              <a:rPr lang="tr-TR" sz="2400" dirty="0"/>
              <a:t>a) Ders yılı, ölçme ve değerlendirme bakımından birbirini tamamlayan iki dönemden oluşur. </a:t>
            </a:r>
          </a:p>
          <a:p>
            <a:pPr>
              <a:spcBef>
                <a:spcPts val="1200"/>
              </a:spcBef>
            </a:pPr>
            <a:r>
              <a:rPr lang="tr-TR" sz="2400" dirty="0"/>
              <a:t>b) </a:t>
            </a:r>
            <a:r>
              <a:rPr lang="tr-TR" sz="2400" dirty="0" smtClean="0"/>
              <a:t>Öğrencilerin </a:t>
            </a:r>
            <a:r>
              <a:rPr lang="tr-TR" sz="2400" dirty="0"/>
              <a:t>başarısı; öğretim programı öğrenme kazanımları esas alınarak dersin özelliğine göre yazılı sınavlar, uygulamalı sınavlar, performans çalışmaları ve projeler ile işletmelerde beceri eğitiminde/stajda alınan puanlara göre tespit edilir</a:t>
            </a:r>
            <a:r>
              <a:rPr lang="tr-TR" sz="2400" dirty="0" smtClean="0"/>
              <a:t>.</a:t>
            </a:r>
            <a:endParaRPr lang="tr-TR" sz="2400" dirty="0"/>
          </a:p>
        </p:txBody>
      </p:sp>
    </p:spTree>
    <p:extLst>
      <p:ext uri="{BB962C8B-B14F-4D97-AF65-F5344CB8AC3E}">
        <p14:creationId xmlns:p14="http://schemas.microsoft.com/office/powerpoint/2010/main" val="30361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8" y="771550"/>
            <a:ext cx="8424936" cy="3046988"/>
          </a:xfrm>
          <a:prstGeom prst="rect">
            <a:avLst/>
          </a:prstGeom>
        </p:spPr>
        <p:txBody>
          <a:bodyPr wrap="square">
            <a:spAutoFit/>
          </a:bodyPr>
          <a:lstStyle/>
          <a:p>
            <a:r>
              <a:rPr lang="tr-TR" sz="2400" dirty="0">
                <a:solidFill>
                  <a:srgbClr val="FFFF00"/>
                </a:solidFill>
              </a:rPr>
              <a:t>Ölçme ve değerlendirmenin genel </a:t>
            </a:r>
            <a:r>
              <a:rPr lang="tr-TR" sz="2400" dirty="0" smtClean="0">
                <a:solidFill>
                  <a:srgbClr val="FFFF00"/>
                </a:solidFill>
              </a:rPr>
              <a:t>esasları</a:t>
            </a:r>
          </a:p>
          <a:p>
            <a:endParaRPr lang="tr-TR" sz="2400" dirty="0">
              <a:solidFill>
                <a:srgbClr val="FFFF00"/>
              </a:solidFill>
            </a:endParaRPr>
          </a:p>
          <a:p>
            <a:r>
              <a:rPr lang="tr-TR" sz="2400" dirty="0" smtClean="0">
                <a:solidFill>
                  <a:prstClr val="white"/>
                </a:solidFill>
              </a:rPr>
              <a:t>c</a:t>
            </a:r>
            <a:r>
              <a:rPr lang="tr-TR" sz="2400" dirty="0">
                <a:solidFill>
                  <a:prstClr val="white"/>
                </a:solidFill>
              </a:rPr>
              <a:t>) Sınav soruları, öğretim programlarında belirtilen genel ve özel amaçlarıyla öğrenme kazanımları esas alınarak hazırlanır.</a:t>
            </a:r>
          </a:p>
          <a:p>
            <a:r>
              <a:rPr lang="tr-TR" sz="2400" dirty="0">
                <a:solidFill>
                  <a:prstClr val="white"/>
                </a:solidFill>
              </a:rPr>
              <a:t>ç) Öğretmen, ölçme ve değerlendirme yöntem ve araçlarıyla öğrencinin programlarda amaçlanan bilgi ve becerileri kazanıp kazanmadığını sürekli izler ve değerlendirir. </a:t>
            </a:r>
          </a:p>
        </p:txBody>
      </p:sp>
    </p:spTree>
    <p:extLst>
      <p:ext uri="{BB962C8B-B14F-4D97-AF65-F5344CB8AC3E}">
        <p14:creationId xmlns:p14="http://schemas.microsoft.com/office/powerpoint/2010/main" val="3833508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004" y="38856"/>
            <a:ext cx="8666476" cy="4524315"/>
          </a:xfrm>
          <a:prstGeom prst="rect">
            <a:avLst/>
          </a:prstGeom>
        </p:spPr>
        <p:txBody>
          <a:bodyPr wrap="square">
            <a:spAutoFit/>
          </a:bodyPr>
          <a:lstStyle/>
          <a:p>
            <a:pPr lvl="0">
              <a:spcBef>
                <a:spcPts val="1200"/>
              </a:spcBef>
            </a:pPr>
            <a:endParaRPr lang="tr-TR" dirty="0" smtClean="0">
              <a:solidFill>
                <a:prstClr val="white"/>
              </a:solidFill>
              <a:latin typeface="+mj-lt"/>
            </a:endParaRPr>
          </a:p>
          <a:p>
            <a:pPr lvl="0"/>
            <a:r>
              <a:rPr lang="tr-TR" sz="2400" dirty="0">
                <a:solidFill>
                  <a:srgbClr val="FFFF00"/>
                </a:solidFill>
              </a:rPr>
              <a:t>Ölçme ve değerlendirmenin genel esasları</a:t>
            </a:r>
          </a:p>
          <a:p>
            <a:pPr lvl="0">
              <a:spcBef>
                <a:spcPts val="1200"/>
              </a:spcBef>
            </a:pPr>
            <a:r>
              <a:rPr lang="tr-TR" sz="2200" dirty="0" smtClean="0">
                <a:solidFill>
                  <a:prstClr val="white"/>
                </a:solidFill>
                <a:latin typeface="+mj-lt"/>
              </a:rPr>
              <a:t>d</a:t>
            </a:r>
            <a:r>
              <a:rPr lang="tr-TR" sz="2200" dirty="0">
                <a:solidFill>
                  <a:prstClr val="white"/>
                </a:solidFill>
                <a:latin typeface="+mj-lt"/>
              </a:rPr>
              <a:t>) Öğrencilerin durumunu belirlemeye yönelik faaliyetler, ders ve etkinliklere katılım ile performans çalışmalarından </a:t>
            </a:r>
            <a:r>
              <a:rPr lang="tr-TR" sz="2200" dirty="0" smtClean="0">
                <a:solidFill>
                  <a:prstClr val="white"/>
                </a:solidFill>
                <a:latin typeface="+mj-lt"/>
              </a:rPr>
              <a:t>oluşur.</a:t>
            </a:r>
          </a:p>
          <a:p>
            <a:pPr lvl="0">
              <a:spcBef>
                <a:spcPts val="1200"/>
              </a:spcBef>
            </a:pPr>
            <a:r>
              <a:rPr lang="tr-TR" sz="2200" dirty="0" smtClean="0">
                <a:solidFill>
                  <a:prstClr val="white"/>
                </a:solidFill>
                <a:latin typeface="+mj-lt"/>
              </a:rPr>
              <a:t>e</a:t>
            </a:r>
            <a:r>
              <a:rPr lang="tr-TR" sz="2200" dirty="0">
                <a:solidFill>
                  <a:prstClr val="white"/>
                </a:solidFill>
                <a:latin typeface="+mj-lt"/>
              </a:rPr>
              <a:t>) Öğrencilerin başarısının belirlenmesinde, eleştirel ve yaratıcı düşünme, araştırma, sorgulama, problem çözme ve benzeri becerileri ölçen araç ve yöntemlere önem verilir. </a:t>
            </a:r>
            <a:endParaRPr lang="tr-TR" sz="2200" dirty="0" smtClean="0">
              <a:solidFill>
                <a:prstClr val="white"/>
              </a:solidFill>
              <a:latin typeface="+mj-lt"/>
            </a:endParaRPr>
          </a:p>
          <a:p>
            <a:pPr lvl="0">
              <a:spcBef>
                <a:spcPts val="1200"/>
              </a:spcBef>
            </a:pPr>
            <a:r>
              <a:rPr lang="tr-TR" sz="2200" dirty="0" smtClean="0">
                <a:latin typeface="+mj-lt"/>
                <a:ea typeface="Times New Roman"/>
              </a:rPr>
              <a:t>f</a:t>
            </a:r>
            <a:r>
              <a:rPr lang="tr-TR" sz="2200" dirty="0">
                <a:latin typeface="+mj-lt"/>
                <a:ea typeface="Times New Roman"/>
              </a:rPr>
              <a:t>) Öğrencilerin başarısının ölçülmesinde, </a:t>
            </a:r>
            <a:r>
              <a:rPr lang="tr-TR" sz="2200" u="sng" dirty="0" smtClean="0">
                <a:latin typeface="+mj-lt"/>
                <a:ea typeface="Times New Roman"/>
              </a:rPr>
              <a:t>geçerlik</a:t>
            </a:r>
            <a:r>
              <a:rPr lang="tr-TR" sz="2200" u="sng" dirty="0">
                <a:latin typeface="+mj-lt"/>
                <a:ea typeface="Times New Roman"/>
              </a:rPr>
              <a:t>, güvenirlik</a:t>
            </a:r>
            <a:r>
              <a:rPr lang="tr-TR" sz="2200" dirty="0">
                <a:latin typeface="+mj-lt"/>
                <a:ea typeface="Times New Roman"/>
              </a:rPr>
              <a:t> ve kullanışlılık özellikleri açısından uygun ölçme araçları kullanılır. Ölçme aracının özelliğine göre cevap anahtarı, dereceli puanlama anahtarı ya da kontrol listeleri hazırlanır ve kullanılır. </a:t>
            </a:r>
            <a:endParaRPr lang="tr-TR" sz="2200" dirty="0" smtClean="0">
              <a:latin typeface="+mj-lt"/>
              <a:ea typeface="Times New Roman"/>
            </a:endParaRPr>
          </a:p>
          <a:p>
            <a:pPr lvl="0"/>
            <a:endParaRPr lang="tr-TR" dirty="0">
              <a:solidFill>
                <a:prstClr val="white"/>
              </a:solidFill>
            </a:endParaRPr>
          </a:p>
        </p:txBody>
      </p:sp>
    </p:spTree>
    <p:extLst>
      <p:ext uri="{BB962C8B-B14F-4D97-AF65-F5344CB8AC3E}">
        <p14:creationId xmlns:p14="http://schemas.microsoft.com/office/powerpoint/2010/main" val="1278953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6004" y="771550"/>
            <a:ext cx="8666476" cy="3262432"/>
          </a:xfrm>
          <a:prstGeom prst="rect">
            <a:avLst/>
          </a:prstGeom>
        </p:spPr>
        <p:txBody>
          <a:bodyPr wrap="square">
            <a:spAutoFit/>
          </a:bodyPr>
          <a:lstStyle/>
          <a:p>
            <a:pPr>
              <a:spcBef>
                <a:spcPts val="1200"/>
              </a:spcBef>
            </a:pPr>
            <a:r>
              <a:rPr lang="es-ES" sz="2400" dirty="0">
                <a:solidFill>
                  <a:srgbClr val="FFFF00"/>
                </a:solidFill>
              </a:rPr>
              <a:t>Ölçme ve değerlendirmenin genel esasları</a:t>
            </a:r>
          </a:p>
          <a:p>
            <a:pPr>
              <a:spcBef>
                <a:spcPts val="1200"/>
              </a:spcBef>
            </a:pPr>
            <a:r>
              <a:rPr lang="tr-TR" sz="2400" dirty="0" smtClean="0">
                <a:solidFill>
                  <a:prstClr val="white"/>
                </a:solidFill>
                <a:ea typeface="Times New Roman"/>
              </a:rPr>
              <a:t>g) </a:t>
            </a:r>
            <a:r>
              <a:rPr lang="tr-TR" sz="2400" u="sng" dirty="0" smtClean="0">
                <a:solidFill>
                  <a:prstClr val="white"/>
                </a:solidFill>
                <a:ea typeface="Times New Roman"/>
              </a:rPr>
              <a:t>Kaynaştırma/Bütünleştirme</a:t>
            </a:r>
            <a:r>
              <a:rPr lang="tr-TR" sz="2400" dirty="0" smtClean="0">
                <a:solidFill>
                  <a:prstClr val="white"/>
                </a:solidFill>
                <a:ea typeface="Times New Roman"/>
              </a:rPr>
              <a:t> </a:t>
            </a:r>
            <a:r>
              <a:rPr lang="tr-TR" sz="2400" dirty="0">
                <a:solidFill>
                  <a:prstClr val="white"/>
                </a:solidFill>
                <a:ea typeface="Times New Roman"/>
              </a:rPr>
              <a:t>yoluyla eğitim ve öğretimlerine devam eden öğrencilere yönelik ölçme değerlendirmede Bireyselleştirilmiş Eğitim Programı (BEP) esas alınır. </a:t>
            </a:r>
            <a:endParaRPr lang="tr-TR" sz="2400" dirty="0" smtClean="0">
              <a:solidFill>
                <a:prstClr val="white"/>
              </a:solidFill>
              <a:ea typeface="Times New Roman"/>
            </a:endParaRPr>
          </a:p>
          <a:p>
            <a:pPr>
              <a:spcBef>
                <a:spcPts val="1200"/>
              </a:spcBef>
            </a:pPr>
            <a:r>
              <a:rPr lang="tr-TR" sz="2400" dirty="0" smtClean="0">
                <a:solidFill>
                  <a:prstClr val="white"/>
                </a:solidFill>
                <a:ea typeface="Times New Roman"/>
              </a:rPr>
              <a:t>ğ</a:t>
            </a:r>
            <a:r>
              <a:rPr lang="tr-TR" sz="2400" dirty="0">
                <a:solidFill>
                  <a:prstClr val="white"/>
                </a:solidFill>
                <a:ea typeface="Times New Roman"/>
              </a:rPr>
              <a:t>) </a:t>
            </a:r>
            <a:r>
              <a:rPr lang="tr-TR" sz="2400" dirty="0" smtClean="0">
                <a:solidFill>
                  <a:prstClr val="white"/>
                </a:solidFill>
                <a:ea typeface="Times New Roman"/>
              </a:rPr>
              <a:t>İl </a:t>
            </a:r>
            <a:r>
              <a:rPr lang="tr-TR" sz="2400" dirty="0">
                <a:solidFill>
                  <a:prstClr val="white"/>
                </a:solidFill>
                <a:ea typeface="Times New Roman"/>
              </a:rPr>
              <a:t>ölçme değerlendirme merkezlerince öğrencilerin öğrenme eksikliklerini belirlemek ve izlemek üzere il/ilçe düzeyinde ölçme değerlendirme faaliyetleri yapılabilir.</a:t>
            </a:r>
          </a:p>
          <a:p>
            <a:endParaRPr lang="tr-TR" dirty="0">
              <a:solidFill>
                <a:prstClr val="white"/>
              </a:solidFill>
            </a:endParaRPr>
          </a:p>
        </p:txBody>
      </p:sp>
    </p:spTree>
    <p:extLst>
      <p:ext uri="{BB962C8B-B14F-4D97-AF65-F5344CB8AC3E}">
        <p14:creationId xmlns:p14="http://schemas.microsoft.com/office/powerpoint/2010/main" val="3409326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95536" y="309593"/>
            <a:ext cx="8208912" cy="4462760"/>
          </a:xfrm>
          <a:prstGeom prst="rect">
            <a:avLst/>
          </a:prstGeom>
        </p:spPr>
        <p:txBody>
          <a:bodyPr wrap="square">
            <a:spAutoFit/>
          </a:bodyPr>
          <a:lstStyle/>
          <a:p>
            <a:pPr>
              <a:spcBef>
                <a:spcPts val="1200"/>
              </a:spcBef>
            </a:pPr>
            <a:r>
              <a:rPr lang="tr-TR" sz="2400" dirty="0" smtClean="0">
                <a:solidFill>
                  <a:srgbClr val="FFFF00"/>
                </a:solidFill>
              </a:rPr>
              <a:t>Puanla </a:t>
            </a:r>
            <a:r>
              <a:rPr lang="tr-TR" sz="2400" dirty="0">
                <a:solidFill>
                  <a:srgbClr val="FFFF00"/>
                </a:solidFill>
              </a:rPr>
              <a:t>değerlendirme</a:t>
            </a:r>
          </a:p>
          <a:p>
            <a:pPr>
              <a:spcBef>
                <a:spcPts val="1200"/>
              </a:spcBef>
            </a:pPr>
            <a:r>
              <a:rPr lang="tr-TR" sz="2400" dirty="0"/>
              <a:t>MADDE 44- (1) Sınav, performans çalışması, proje ve uygulamalar 100 tam puan üzerinden değerlendirilir. Değerlendirme sonuçları </a:t>
            </a:r>
            <a:r>
              <a:rPr lang="tr-TR" sz="2400" dirty="0" smtClean="0"/>
              <a:t>e-Okul/e-</a:t>
            </a:r>
            <a:r>
              <a:rPr lang="tr-TR" sz="2400" dirty="0" err="1" smtClean="0"/>
              <a:t>Mesem</a:t>
            </a:r>
            <a:r>
              <a:rPr lang="tr-TR" sz="2400" dirty="0" smtClean="0"/>
              <a:t> </a:t>
            </a:r>
            <a:r>
              <a:rPr lang="tr-TR" sz="2400" dirty="0"/>
              <a:t>sistemine işlenir. </a:t>
            </a:r>
          </a:p>
          <a:p>
            <a:pPr>
              <a:spcBef>
                <a:spcPts val="1200"/>
              </a:spcBef>
            </a:pPr>
            <a:r>
              <a:rPr lang="tr-TR" sz="2400" dirty="0"/>
              <a:t>(2) Puan değerleri ve dereceleri aşağıdaki gibidir. </a:t>
            </a:r>
          </a:p>
          <a:p>
            <a:r>
              <a:rPr lang="tr-TR" sz="2400" dirty="0"/>
              <a:t> </a:t>
            </a:r>
            <a:r>
              <a:rPr lang="tr-TR" sz="2400" dirty="0" smtClean="0"/>
              <a:t>       </a:t>
            </a:r>
            <a:r>
              <a:rPr lang="tr-TR" sz="2400" u="sng" dirty="0" smtClean="0"/>
              <a:t>Puan</a:t>
            </a:r>
            <a:r>
              <a:rPr lang="tr-TR" sz="2400" dirty="0"/>
              <a:t>	</a:t>
            </a:r>
            <a:r>
              <a:rPr lang="tr-TR" sz="2400" u="sng" dirty="0" smtClean="0"/>
              <a:t>Derece</a:t>
            </a:r>
            <a:endParaRPr lang="tr-TR" sz="2400" u="sng" dirty="0"/>
          </a:p>
          <a:p>
            <a:r>
              <a:rPr lang="tr-TR" sz="2400" dirty="0"/>
              <a:t>85,00 - 100	Pekiyi</a:t>
            </a:r>
          </a:p>
          <a:p>
            <a:r>
              <a:rPr lang="tr-TR" sz="2400" dirty="0"/>
              <a:t>70,00 - 84,99	İyi</a:t>
            </a:r>
          </a:p>
          <a:p>
            <a:r>
              <a:rPr lang="tr-TR" sz="2400" dirty="0"/>
              <a:t>60,00 - 69,99	Orta</a:t>
            </a:r>
          </a:p>
          <a:p>
            <a:r>
              <a:rPr lang="tr-TR" sz="2400" dirty="0"/>
              <a:t>50,00 - 59,99	Geçer</a:t>
            </a:r>
          </a:p>
          <a:p>
            <a:r>
              <a:rPr lang="tr-TR" sz="2400" dirty="0"/>
              <a:t>0 - </a:t>
            </a:r>
            <a:r>
              <a:rPr lang="tr-TR" sz="2400" dirty="0" smtClean="0"/>
              <a:t>       49,99</a:t>
            </a:r>
            <a:r>
              <a:rPr lang="tr-TR" sz="2400" dirty="0"/>
              <a:t>	</a:t>
            </a:r>
            <a:r>
              <a:rPr lang="tr-TR" sz="2400" dirty="0" smtClean="0"/>
              <a:t>Geçmez</a:t>
            </a:r>
            <a:endParaRPr lang="tr-TR" sz="2400" dirty="0"/>
          </a:p>
        </p:txBody>
      </p:sp>
    </p:spTree>
    <p:extLst>
      <p:ext uri="{BB962C8B-B14F-4D97-AF65-F5344CB8AC3E}">
        <p14:creationId xmlns:p14="http://schemas.microsoft.com/office/powerpoint/2010/main" val="471616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6000" y="1491630"/>
            <a:ext cx="4572000" cy="1354217"/>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endParaRPr lang="tr-TR"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tr-TR" sz="3200" b="1" cap="all" dirty="0" smtClean="0">
                <a:ln w="0"/>
                <a:solidFill>
                  <a:srgbClr val="FFFF00"/>
                </a:solidFill>
                <a:effectLst>
                  <a:reflection blurRad="12700" stA="50000" endPos="50000" dist="5000" dir="5400000" sy="-100000" rotWithShape="0"/>
                </a:effectLst>
                <a:latin typeface="Arial" pitchFamily="34" charset="0"/>
                <a:cs typeface="Arial" pitchFamily="34" charset="0"/>
              </a:rPr>
              <a:t>İKİNCİ BÖLÜM </a:t>
            </a:r>
            <a:endPar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endParaRPr>
          </a:p>
          <a:p>
            <a:pPr algn="ctr"/>
            <a:r>
              <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rPr>
              <a:t>SINAVLAR</a:t>
            </a:r>
          </a:p>
        </p:txBody>
      </p:sp>
    </p:spTree>
    <p:extLst>
      <p:ext uri="{BB962C8B-B14F-4D97-AF65-F5344CB8AC3E}">
        <p14:creationId xmlns:p14="http://schemas.microsoft.com/office/powerpoint/2010/main" val="4007311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91465" y="555526"/>
            <a:ext cx="8784976" cy="3262432"/>
          </a:xfrm>
          <a:prstGeom prst="rect">
            <a:avLst/>
          </a:prstGeom>
        </p:spPr>
        <p:txBody>
          <a:bodyPr wrap="square">
            <a:spAutoFit/>
          </a:bodyPr>
          <a:lstStyle/>
          <a:p>
            <a:endParaRPr lang="tr-TR" sz="2400" dirty="0"/>
          </a:p>
          <a:p>
            <a:r>
              <a:rPr lang="tr-TR" sz="2400" dirty="0" smtClean="0">
                <a:solidFill>
                  <a:srgbClr val="FFFF00"/>
                </a:solidFill>
              </a:rPr>
              <a:t>Yazılı </a:t>
            </a:r>
            <a:r>
              <a:rPr lang="tr-TR" sz="2400" dirty="0">
                <a:solidFill>
                  <a:srgbClr val="FFFF00"/>
                </a:solidFill>
              </a:rPr>
              <a:t>ve uygulamalı sınavlar</a:t>
            </a:r>
            <a:r>
              <a:rPr lang="tr-TR" dirty="0">
                <a:solidFill>
                  <a:srgbClr val="FFFF00"/>
                </a:solidFill>
              </a:rPr>
              <a:t> </a:t>
            </a:r>
            <a:endParaRPr lang="tr-TR" dirty="0" smtClean="0">
              <a:solidFill>
                <a:srgbClr val="FFFF00"/>
              </a:solidFill>
            </a:endParaRPr>
          </a:p>
          <a:p>
            <a:endParaRPr lang="tr-TR" dirty="0">
              <a:solidFill>
                <a:srgbClr val="FFFF00"/>
              </a:solidFill>
            </a:endParaRPr>
          </a:p>
          <a:p>
            <a:r>
              <a:rPr lang="tr-TR" sz="2000" dirty="0"/>
              <a:t>MADDE 45- (1) Derslerin özelliğine göre bir dönemde yapılacak yazılı ve uygulamalı sınavlarla ilgili olarak aşağıdaki esaslara uyulur.</a:t>
            </a:r>
          </a:p>
          <a:p>
            <a:r>
              <a:rPr lang="tr-TR" sz="2000" dirty="0"/>
              <a:t>a) </a:t>
            </a:r>
            <a:r>
              <a:rPr lang="tr-TR" sz="2000" dirty="0" smtClean="0"/>
              <a:t>Haftalık </a:t>
            </a:r>
            <a:r>
              <a:rPr lang="tr-TR" sz="2000" dirty="0"/>
              <a:t>ders saati sayısına bakılmaksızın her dersten en az iki sınav yapılması esastır. Her dönem başında sınav sayısı eğitim kurumu alan zümrelerince, sınav tarihleri ise zümre başkanları kurulunca belirlenir ve okul müdürünün onayından </a:t>
            </a:r>
            <a:r>
              <a:rPr lang="tr-TR" sz="2000" dirty="0" smtClean="0"/>
              <a:t>sonra </a:t>
            </a:r>
            <a:r>
              <a:rPr lang="tr-TR" sz="2000" dirty="0"/>
              <a:t>e-Okul/e-</a:t>
            </a:r>
            <a:r>
              <a:rPr lang="tr-TR" sz="2000" dirty="0" err="1"/>
              <a:t>Mesem</a:t>
            </a:r>
            <a:r>
              <a:rPr lang="tr-TR" sz="2000" dirty="0"/>
              <a:t> sistemi üzerinden ilan edilir. Sınavlarla ilgili gerekli tedbirler okul müdürlüğünce alınır</a:t>
            </a:r>
            <a:r>
              <a:rPr lang="tr-TR" sz="2000" dirty="0" smtClean="0"/>
              <a:t>.</a:t>
            </a:r>
            <a:endParaRPr lang="tr-TR" sz="2000" dirty="0"/>
          </a:p>
        </p:txBody>
      </p:sp>
    </p:spTree>
    <p:extLst>
      <p:ext uri="{BB962C8B-B14F-4D97-AF65-F5344CB8AC3E}">
        <p14:creationId xmlns:p14="http://schemas.microsoft.com/office/powerpoint/2010/main" val="3390607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87304" y="411510"/>
            <a:ext cx="8424936" cy="3785652"/>
          </a:xfrm>
          <a:prstGeom prst="rect">
            <a:avLst/>
          </a:prstGeom>
        </p:spPr>
        <p:txBody>
          <a:bodyPr wrap="square">
            <a:spAutoFit/>
          </a:bodyPr>
          <a:lstStyle/>
          <a:p>
            <a:pPr lvl="0"/>
            <a:r>
              <a:rPr lang="tr-TR" sz="2400" dirty="0">
                <a:solidFill>
                  <a:srgbClr val="FFFF00"/>
                </a:solidFill>
              </a:rPr>
              <a:t>Yazılı ve uygulamalı sınavlar </a:t>
            </a:r>
          </a:p>
          <a:p>
            <a:pPr lvl="0"/>
            <a:endParaRPr lang="tr-TR" dirty="0" smtClean="0">
              <a:solidFill>
                <a:prstClr val="white"/>
              </a:solidFill>
            </a:endParaRPr>
          </a:p>
          <a:p>
            <a:pPr lvl="0"/>
            <a:r>
              <a:rPr lang="tr-TR" dirty="0" smtClean="0">
                <a:solidFill>
                  <a:prstClr val="white"/>
                </a:solidFill>
              </a:rPr>
              <a:t>b</a:t>
            </a:r>
            <a:r>
              <a:rPr lang="tr-TR" dirty="0">
                <a:solidFill>
                  <a:prstClr val="white"/>
                </a:solidFill>
              </a:rPr>
              <a:t>) </a:t>
            </a:r>
            <a:r>
              <a:rPr lang="tr-TR" dirty="0" smtClean="0">
                <a:solidFill>
                  <a:prstClr val="white"/>
                </a:solidFill>
              </a:rPr>
              <a:t>Öğretmenin/öğretmenlerin </a:t>
            </a:r>
            <a:r>
              <a:rPr lang="tr-TR" dirty="0">
                <a:solidFill>
                  <a:prstClr val="white"/>
                </a:solidFill>
              </a:rPr>
              <a:t>ortak değerlendirme yapabilmelerine imkân vermek üzere birden fazla şubede okutulan tüm dersler ile güzel sanatlar ve spor liselerinde bireysel veya grup olarak okutulan derslerin yazılı ve uygulamalı </a:t>
            </a:r>
            <a:r>
              <a:rPr lang="tr-TR" b="1" dirty="0">
                <a:solidFill>
                  <a:prstClr val="white"/>
                </a:solidFill>
              </a:rPr>
              <a:t>sınavları ortak yapılır </a:t>
            </a:r>
            <a:r>
              <a:rPr lang="tr-TR" dirty="0">
                <a:solidFill>
                  <a:prstClr val="white"/>
                </a:solidFill>
              </a:rPr>
              <a:t>ve ortak değerlendirilir. Sorular ve cevap anahtarları zümre öğretmenlerince birlikte hazırlanır ve sınav sonunda ilan edilir. Bu sınavların </a:t>
            </a:r>
            <a:r>
              <a:rPr lang="tr-TR" b="1" dirty="0">
                <a:solidFill>
                  <a:prstClr val="white"/>
                </a:solidFill>
              </a:rPr>
              <a:t>şube ve sınıflar bazında sınav analizleri yapılır</a:t>
            </a:r>
            <a:r>
              <a:rPr lang="tr-TR" dirty="0">
                <a:solidFill>
                  <a:prstClr val="white"/>
                </a:solidFill>
              </a:rPr>
              <a:t>. Konu ve kazanım eksikliği görülen öğrencilerin durumları, ders ve zümre öğretmenleri tarafından değerlendirilerek konu ve kazanım eksikliği giderilir. Mesleki ve teknik ortaöğretim kurumlarından, yoğunlaştırılmış eğitim programı uygulanan alanlar hariç, işletmelerde mesleki eğitime öğrenci gönderilen sınıflarda ve mesleki eğitim merkezlerinde ortak sınav yapılmaz.</a:t>
            </a:r>
          </a:p>
        </p:txBody>
      </p:sp>
    </p:spTree>
    <p:extLst>
      <p:ext uri="{BB962C8B-B14F-4D97-AF65-F5344CB8AC3E}">
        <p14:creationId xmlns:p14="http://schemas.microsoft.com/office/powerpoint/2010/main" val="340452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346836" y="339502"/>
            <a:ext cx="8424936" cy="4431983"/>
          </a:xfrm>
          <a:prstGeom prst="rect">
            <a:avLst/>
          </a:prstGeom>
        </p:spPr>
        <p:txBody>
          <a:bodyPr wrap="square">
            <a:spAutoFit/>
          </a:bodyPr>
          <a:lstStyle/>
          <a:p>
            <a:pPr lvl="0"/>
            <a:r>
              <a:rPr lang="tr-TR" sz="2400" b="1" dirty="0">
                <a:solidFill>
                  <a:srgbClr val="FFFF00"/>
                </a:solidFill>
              </a:rPr>
              <a:t>Yazılı ve uygulamalı sınavlar </a:t>
            </a:r>
          </a:p>
          <a:p>
            <a:endParaRPr lang="tr-TR" dirty="0" smtClean="0"/>
          </a:p>
          <a:p>
            <a:pPr>
              <a:spcBef>
                <a:spcPts val="1200"/>
              </a:spcBef>
            </a:pPr>
            <a:r>
              <a:rPr lang="tr-TR" sz="2000" dirty="0" smtClean="0"/>
              <a:t>c</a:t>
            </a:r>
            <a:r>
              <a:rPr lang="tr-TR" sz="2000" dirty="0"/>
              <a:t>) </a:t>
            </a:r>
            <a:r>
              <a:rPr lang="tr-TR" sz="2000" dirty="0" smtClean="0"/>
              <a:t>Yazılı </a:t>
            </a:r>
            <a:r>
              <a:rPr lang="tr-TR" sz="2000" dirty="0"/>
              <a:t>sınavlar; gerektiğinde okul, eğitim bölgesi, ilçe, il ve ülke genelinde ortak sınavlar şeklinde yapılabilir. Bu sınavların uygulanmasına ilişkin iş ve işlemler Bakanlıkça hazırlanan yönerge ve/veya kılavuz ile belirlenir.</a:t>
            </a:r>
          </a:p>
          <a:p>
            <a:pPr>
              <a:spcBef>
                <a:spcPts val="1200"/>
              </a:spcBef>
            </a:pPr>
            <a:r>
              <a:rPr lang="tr-TR" sz="2000" dirty="0"/>
              <a:t>ç) Zorunlu hâller dışında yazılı sınav süresi bir ders saatini aşamaz.</a:t>
            </a:r>
          </a:p>
          <a:p>
            <a:pPr>
              <a:spcBef>
                <a:spcPts val="1200"/>
              </a:spcBef>
            </a:pPr>
            <a:r>
              <a:rPr lang="tr-TR" sz="2000" dirty="0"/>
              <a:t>d) Soruların, bir önceki sınavdan sonra işlenen konulara ağırlık verilmek suretiyle geriye doğru azalan bir oranda tüm konuları kapsaması esastır. </a:t>
            </a:r>
          </a:p>
          <a:p>
            <a:pPr>
              <a:spcBef>
                <a:spcPts val="1200"/>
              </a:spcBef>
            </a:pPr>
            <a:r>
              <a:rPr lang="tr-TR" sz="2000" dirty="0"/>
              <a:t>e) Sınavlardan önce sorularla birlikte cevap anahtarları da soru tiplerine göre ayrıntılı olarak hazırlanır ve sınav kâğıtlarıyla birlikte saklanır. Cevap anahtarında her soruya verilecek puan, ayrıntılı olarak belirtilir.</a:t>
            </a:r>
          </a:p>
        </p:txBody>
      </p:sp>
    </p:spTree>
    <p:extLst>
      <p:ext uri="{BB962C8B-B14F-4D97-AF65-F5344CB8AC3E}">
        <p14:creationId xmlns:p14="http://schemas.microsoft.com/office/powerpoint/2010/main" val="2530768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342900" lvl="0" indent="540385">
              <a:spcBef>
                <a:spcPts val="0"/>
              </a:spcBef>
            </a:pPr>
            <a:r>
              <a:rPr lang="tr-TR" sz="2600" b="1" dirty="0">
                <a:ln>
                  <a:noFill/>
                </a:ln>
                <a:solidFill>
                  <a:prstClr val="black"/>
                </a:solidFill>
                <a:effectLst/>
                <a:latin typeface="Calibri"/>
                <a:ea typeface="Times New Roman"/>
                <a:cs typeface="+mn-cs"/>
              </a:rPr>
              <a:t/>
            </a:r>
            <a:br>
              <a:rPr lang="tr-TR" sz="2600" b="1" dirty="0">
                <a:ln>
                  <a:noFill/>
                </a:ln>
                <a:solidFill>
                  <a:prstClr val="black"/>
                </a:solidFill>
                <a:effectLst/>
                <a:latin typeface="Calibri"/>
                <a:ea typeface="Times New Roman"/>
                <a:cs typeface="+mn-cs"/>
              </a:rPr>
            </a:br>
            <a:r>
              <a:rPr lang="tr-TR" sz="2600" b="1" dirty="0" smtClean="0">
                <a:ln>
                  <a:noFill/>
                </a:ln>
                <a:solidFill>
                  <a:prstClr val="black"/>
                </a:solidFill>
                <a:effectLst/>
                <a:latin typeface="Calibri"/>
                <a:ea typeface="Times New Roman"/>
                <a:cs typeface="+mn-cs"/>
              </a:rPr>
              <a:t/>
            </a:r>
            <a:br>
              <a:rPr lang="tr-TR" sz="2600" b="1" dirty="0" smtClean="0">
                <a:ln>
                  <a:noFill/>
                </a:ln>
                <a:solidFill>
                  <a:prstClr val="black"/>
                </a:solidFill>
                <a:effectLst/>
                <a:latin typeface="Calibri"/>
                <a:ea typeface="Times New Roman"/>
                <a:cs typeface="+mn-cs"/>
              </a:rPr>
            </a:br>
            <a:r>
              <a:rPr lang="tr-TR" sz="2600" b="1" dirty="0" smtClean="0">
                <a:ln>
                  <a:noFill/>
                </a:ln>
                <a:solidFill>
                  <a:prstClr val="black"/>
                </a:solidFill>
                <a:effectLst/>
                <a:latin typeface="Calibri"/>
                <a:ea typeface="Times New Roman"/>
                <a:cs typeface="+mn-cs"/>
              </a:rPr>
              <a:t>BEŞİNCİ </a:t>
            </a:r>
            <a:r>
              <a:rPr lang="tr-TR" sz="2600" b="1" dirty="0">
                <a:ln>
                  <a:noFill/>
                </a:ln>
                <a:solidFill>
                  <a:prstClr val="black"/>
                </a:solidFill>
                <a:effectLst/>
                <a:latin typeface="Calibri"/>
                <a:ea typeface="Times New Roman"/>
                <a:cs typeface="+mn-cs"/>
              </a:rPr>
              <a:t>BÖLÜM</a:t>
            </a:r>
            <a:br>
              <a:rPr lang="tr-TR" sz="2600" b="1" dirty="0">
                <a:ln>
                  <a:noFill/>
                </a:ln>
                <a:solidFill>
                  <a:prstClr val="black"/>
                </a:solidFill>
                <a:effectLst/>
                <a:latin typeface="Calibri"/>
                <a:ea typeface="Times New Roman"/>
                <a:cs typeface="+mn-cs"/>
              </a:rPr>
            </a:br>
            <a:r>
              <a:rPr lang="tr-TR" sz="2600" b="1" dirty="0">
                <a:ln>
                  <a:noFill/>
                </a:ln>
                <a:solidFill>
                  <a:prstClr val="black"/>
                </a:solidFill>
                <a:effectLst/>
                <a:latin typeface="Calibri"/>
                <a:ea typeface="Times New Roman"/>
                <a:cs typeface="+mn-cs"/>
              </a:rPr>
              <a:t>Sınıf  Geçme</a:t>
            </a:r>
            <a:br>
              <a:rPr lang="tr-TR" sz="2600" b="1" dirty="0">
                <a:ln>
                  <a:noFill/>
                </a:ln>
                <a:solidFill>
                  <a:prstClr val="black"/>
                </a:solidFill>
                <a:effectLst/>
                <a:latin typeface="Calibri"/>
                <a:ea typeface="Times New Roman"/>
                <a:cs typeface="+mn-cs"/>
              </a:rPr>
            </a:br>
            <a:endParaRPr lang="tr-TR" dirty="0"/>
          </a:p>
        </p:txBody>
      </p:sp>
      <p:sp>
        <p:nvSpPr>
          <p:cNvPr id="3" name="İçerik Yer Tutucusu 2"/>
          <p:cNvSpPr>
            <a:spLocks noGrp="1"/>
          </p:cNvSpPr>
          <p:nvPr>
            <p:ph idx="1"/>
          </p:nvPr>
        </p:nvSpPr>
        <p:spPr>
          <a:xfrm>
            <a:off x="457200" y="1383619"/>
            <a:ext cx="8229600" cy="3211004"/>
          </a:xfrm>
        </p:spPr>
        <p:txBody>
          <a:bodyPr>
            <a:noAutofit/>
          </a:bodyPr>
          <a:lstStyle/>
          <a:p>
            <a:pPr indent="540385">
              <a:spcBef>
                <a:spcPts val="0"/>
              </a:spcBef>
              <a:spcAft>
                <a:spcPts val="0"/>
              </a:spcAft>
            </a:pPr>
            <a:r>
              <a:rPr lang="tr-TR" dirty="0" smtClean="0">
                <a:solidFill>
                  <a:schemeClr val="tx1"/>
                </a:solidFill>
                <a:latin typeface="Calibri"/>
                <a:ea typeface="Times New Roman"/>
              </a:rPr>
              <a:t>Öğretmen </a:t>
            </a:r>
            <a:r>
              <a:rPr lang="tr-TR" dirty="0">
                <a:solidFill>
                  <a:schemeClr val="tx1"/>
                </a:solidFill>
                <a:latin typeface="Calibri"/>
                <a:ea typeface="Times New Roman"/>
              </a:rPr>
              <a:t>puan çizelgesi</a:t>
            </a:r>
          </a:p>
          <a:p>
            <a:pPr indent="540385">
              <a:spcBef>
                <a:spcPts val="0"/>
              </a:spcBef>
              <a:spcAft>
                <a:spcPts val="0"/>
              </a:spcAft>
            </a:pPr>
            <a:r>
              <a:rPr lang="tr-TR" dirty="0">
                <a:solidFill>
                  <a:schemeClr val="tx1"/>
                </a:solidFill>
                <a:latin typeface="Calibri"/>
                <a:ea typeface="Times New Roman"/>
              </a:rPr>
              <a:t>Bir dersin dönem, yıl sonu ve ağırlıklı puanı</a:t>
            </a:r>
          </a:p>
          <a:p>
            <a:pPr indent="540385">
              <a:spcBef>
                <a:spcPts val="0"/>
              </a:spcBef>
              <a:spcAft>
                <a:spcPts val="0"/>
              </a:spcAft>
            </a:pPr>
            <a:r>
              <a:rPr lang="tr-TR" dirty="0">
                <a:solidFill>
                  <a:schemeClr val="tx1"/>
                </a:solidFill>
                <a:latin typeface="Calibri"/>
                <a:ea typeface="Times New Roman"/>
              </a:rPr>
              <a:t>Ortaokul ve imam-hatip ortaokullarında yıl sonu başarı puanı</a:t>
            </a:r>
          </a:p>
          <a:p>
            <a:pPr indent="540385">
              <a:spcBef>
                <a:spcPts val="0"/>
              </a:spcBef>
              <a:spcAft>
                <a:spcPts val="0"/>
              </a:spcAft>
            </a:pPr>
            <a:r>
              <a:rPr lang="tr-TR" dirty="0">
                <a:solidFill>
                  <a:schemeClr val="tx1"/>
                </a:solidFill>
                <a:latin typeface="Calibri"/>
                <a:ea typeface="Times New Roman"/>
              </a:rPr>
              <a:t>Davranışlar</a:t>
            </a:r>
          </a:p>
          <a:p>
            <a:pPr indent="540385">
              <a:spcBef>
                <a:spcPts val="0"/>
              </a:spcBef>
              <a:spcAft>
                <a:spcPts val="0"/>
              </a:spcAft>
            </a:pPr>
            <a:r>
              <a:rPr lang="tr-TR" dirty="0">
                <a:solidFill>
                  <a:schemeClr val="tx1"/>
                </a:solidFill>
                <a:latin typeface="Calibri"/>
                <a:ea typeface="Times New Roman"/>
              </a:rPr>
              <a:t>Gelişim raporu ile öğrenci karnesi</a:t>
            </a:r>
          </a:p>
          <a:p>
            <a:pPr indent="540385">
              <a:spcBef>
                <a:spcPts val="0"/>
              </a:spcBef>
              <a:spcAft>
                <a:spcPts val="0"/>
              </a:spcAft>
            </a:pPr>
            <a:r>
              <a:rPr lang="tr-TR" dirty="0">
                <a:solidFill>
                  <a:schemeClr val="tx1"/>
                </a:solidFill>
                <a:latin typeface="Calibri"/>
                <a:ea typeface="Times New Roman"/>
              </a:rPr>
              <a:t>Öğrenci başarısının değerlendirilmesi</a:t>
            </a:r>
          </a:p>
          <a:p>
            <a:pPr indent="540385">
              <a:spcBef>
                <a:spcPts val="0"/>
              </a:spcBef>
              <a:spcAft>
                <a:spcPts val="0"/>
              </a:spcAft>
            </a:pPr>
            <a:r>
              <a:rPr lang="tr-TR" dirty="0">
                <a:solidFill>
                  <a:schemeClr val="tx1"/>
                </a:solidFill>
                <a:latin typeface="Calibri"/>
                <a:ea typeface="Times New Roman"/>
              </a:rPr>
              <a:t>İlköğretim kurumlarında sınıf yükseltme</a:t>
            </a:r>
          </a:p>
          <a:p>
            <a:pPr indent="540385">
              <a:spcBef>
                <a:spcPts val="0"/>
              </a:spcBef>
              <a:spcAft>
                <a:spcPts val="0"/>
              </a:spcAft>
            </a:pPr>
            <a:r>
              <a:rPr lang="tr-TR" dirty="0">
                <a:solidFill>
                  <a:schemeClr val="tx1"/>
                </a:solidFill>
                <a:latin typeface="Calibri"/>
                <a:ea typeface="Times New Roman"/>
              </a:rPr>
              <a:t>Telafi eğitimi ve yetiştirme programı</a:t>
            </a:r>
          </a:p>
          <a:p>
            <a:endParaRPr lang="tr-TR" dirty="0"/>
          </a:p>
        </p:txBody>
      </p:sp>
    </p:spTree>
    <p:extLst>
      <p:ext uri="{BB962C8B-B14F-4D97-AF65-F5344CB8AC3E}">
        <p14:creationId xmlns:p14="http://schemas.microsoft.com/office/powerpoint/2010/main" val="30059613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611560" y="309593"/>
            <a:ext cx="8208912" cy="3847207"/>
          </a:xfrm>
          <a:prstGeom prst="rect">
            <a:avLst/>
          </a:prstGeom>
        </p:spPr>
        <p:txBody>
          <a:bodyPr wrap="square">
            <a:spAutoFit/>
          </a:bodyPr>
          <a:lstStyle/>
          <a:p>
            <a:pPr lvl="0"/>
            <a:r>
              <a:rPr lang="tr-TR" sz="2400" b="1" dirty="0">
                <a:solidFill>
                  <a:srgbClr val="FFFF00"/>
                </a:solidFill>
              </a:rPr>
              <a:t>Yazılı ve uygulamalı sınavlar </a:t>
            </a:r>
          </a:p>
          <a:p>
            <a:pPr>
              <a:spcBef>
                <a:spcPts val="1200"/>
              </a:spcBef>
            </a:pPr>
            <a:r>
              <a:rPr lang="tr-TR" sz="2000" dirty="0" smtClean="0"/>
              <a:t>f</a:t>
            </a:r>
            <a:r>
              <a:rPr lang="tr-TR" sz="2000" dirty="0"/>
              <a:t>) </a:t>
            </a:r>
            <a:r>
              <a:rPr lang="tr-TR" sz="2000" dirty="0" smtClean="0"/>
              <a:t>Uygulamalı </a:t>
            </a:r>
            <a:r>
              <a:rPr lang="tr-TR" sz="2000" dirty="0"/>
              <a:t>nitelikteki dersler ile Kur’an-ı Kerim dersi sınavları, her dönemde iki defadan az olmamak üzere ve dersin özelliğine göre yazılı ve uygulamalı olarak veya bunlardan yalnızca biriyle ortak olarak ya da ayrı ayrı yapılabilir. Sınavların şekli, sayısı ve uygulamalı sınavların süresiyle hangi derslerde uygulamalı sınav yapılacağı zümre öğretmenler kurulunda belirlenir, okul müdürünün onayına bağlı olarak uygulanır.</a:t>
            </a:r>
          </a:p>
          <a:p>
            <a:pPr>
              <a:spcBef>
                <a:spcPts val="1200"/>
              </a:spcBef>
            </a:pPr>
            <a:r>
              <a:rPr lang="tr-TR" sz="2000" dirty="0"/>
              <a:t>g) Bir sınıfta bir günde yapılacak yazılı ve uygulamalı sınavların sayısının ikiyi geçmemesi esastır. Ancak zorunlu hâllerde fazladan bir sınav daha yapılabilir.</a:t>
            </a:r>
          </a:p>
        </p:txBody>
      </p:sp>
    </p:spTree>
    <p:extLst>
      <p:ext uri="{BB962C8B-B14F-4D97-AF65-F5344CB8AC3E}">
        <p14:creationId xmlns:p14="http://schemas.microsoft.com/office/powerpoint/2010/main" val="232707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483518"/>
            <a:ext cx="8640960" cy="3693319"/>
          </a:xfrm>
          <a:prstGeom prst="rect">
            <a:avLst/>
          </a:prstGeom>
        </p:spPr>
        <p:txBody>
          <a:bodyPr wrap="square">
            <a:spAutoFit/>
          </a:bodyPr>
          <a:lstStyle/>
          <a:p>
            <a:pPr lvl="0"/>
            <a:r>
              <a:rPr lang="tr-TR" sz="2400" b="1" dirty="0">
                <a:solidFill>
                  <a:srgbClr val="FFFF00"/>
                </a:solidFill>
              </a:rPr>
              <a:t>Yazılı ve uygulamalı sınavlar </a:t>
            </a:r>
          </a:p>
          <a:p>
            <a:pPr>
              <a:spcBef>
                <a:spcPts val="1200"/>
              </a:spcBef>
            </a:pPr>
            <a:r>
              <a:rPr lang="tr-TR" dirty="0" smtClean="0"/>
              <a:t>ğ</a:t>
            </a:r>
            <a:r>
              <a:rPr lang="tr-TR" dirty="0"/>
              <a:t>) </a:t>
            </a:r>
            <a:r>
              <a:rPr lang="tr-TR" dirty="0" smtClean="0"/>
              <a:t>Kaynaştırma/Bütünleştirme </a:t>
            </a:r>
            <a:r>
              <a:rPr lang="tr-TR" dirty="0"/>
              <a:t>yoluyla eğitimlerine devam eden öğrencilerin başarılarının değerlendirilmesinde Bireyselleştirilmiş Eğitim Programında (BEP) yer alan amaçlar esas alınır.</a:t>
            </a:r>
          </a:p>
          <a:p>
            <a:pPr>
              <a:spcBef>
                <a:spcPts val="1200"/>
              </a:spcBef>
            </a:pPr>
            <a:r>
              <a:rPr lang="tr-TR" dirty="0"/>
              <a:t>h</a:t>
            </a:r>
            <a:r>
              <a:rPr lang="tr-TR" dirty="0" smtClean="0"/>
              <a:t>) </a:t>
            </a:r>
            <a:r>
              <a:rPr lang="tr-TR" dirty="0"/>
              <a:t>Yabancı dil derslerinin her bir sınavı; dinleme, konuşma, okuma ve yazma becerilerini ölçecek şekilde yazılı ve uygulamalı olarak yapılır.</a:t>
            </a:r>
          </a:p>
          <a:p>
            <a:pPr>
              <a:spcBef>
                <a:spcPts val="1200"/>
              </a:spcBef>
            </a:pPr>
            <a:r>
              <a:rPr lang="tr-TR" dirty="0"/>
              <a:t>(2</a:t>
            </a:r>
            <a:r>
              <a:rPr lang="tr-TR" dirty="0" smtClean="0"/>
              <a:t>) Sınavlar </a:t>
            </a:r>
            <a:r>
              <a:rPr lang="tr-TR" dirty="0"/>
              <a:t>her alanın öğretim programlarında öngörülen ölçme ve değerlendirme ölçütlerine göre yapılır. </a:t>
            </a:r>
            <a:r>
              <a:rPr lang="tr-TR" dirty="0" smtClean="0"/>
              <a:t>Sınavların </a:t>
            </a:r>
            <a:r>
              <a:rPr lang="tr-TR" dirty="0"/>
              <a:t>açık uçlu maddelerden oluşan yazılı yoklama şeklinde yapılması esastır. Ancak her dönemde her dersin yazılı sınavlarından biri kısa cevaplı, doğru-yanlış, eşleştirmeli veya çoktan seçmeli maddelerin bulunduğu ölçme araçları ile de yapılabilir.</a:t>
            </a:r>
          </a:p>
        </p:txBody>
      </p:sp>
    </p:spTree>
    <p:extLst>
      <p:ext uri="{BB962C8B-B14F-4D97-AF65-F5344CB8AC3E}">
        <p14:creationId xmlns:p14="http://schemas.microsoft.com/office/powerpoint/2010/main" val="377626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309593"/>
            <a:ext cx="8640960" cy="3600986"/>
          </a:xfrm>
          <a:prstGeom prst="rect">
            <a:avLst/>
          </a:prstGeom>
        </p:spPr>
        <p:txBody>
          <a:bodyPr wrap="square">
            <a:spAutoFit/>
          </a:bodyPr>
          <a:lstStyle/>
          <a:p>
            <a:r>
              <a:rPr lang="tr-TR" sz="2400" b="1" dirty="0">
                <a:solidFill>
                  <a:srgbClr val="FFFF00"/>
                </a:solidFill>
              </a:rPr>
              <a:t>Beceri sınavı </a:t>
            </a:r>
            <a:endParaRPr lang="tr-TR" sz="2400" b="1" dirty="0" smtClean="0">
              <a:solidFill>
                <a:srgbClr val="FFFF00"/>
              </a:solidFill>
            </a:endParaRPr>
          </a:p>
          <a:p>
            <a:endParaRPr lang="tr-TR" sz="2400" b="1" dirty="0">
              <a:solidFill>
                <a:srgbClr val="FFFF00"/>
              </a:solidFill>
            </a:endParaRPr>
          </a:p>
          <a:p>
            <a:r>
              <a:rPr lang="tr-TR" sz="2000" dirty="0"/>
              <a:t>MADDE 46- (1) İşletmelerde mesleki eğitim gören öğrenciler, beceri eğitiminin değerlendirilmesi amacıyla ders yılının son haftasında beceri sınavına alınırlar. Öğrenciler bu süre içerisinde izinli sayılır. Bu sınav, dersin özelliğine göre komisyonca alınacak karar doğrultusunda uygulamalı ve/veya yazılı olarak yapılır</a:t>
            </a:r>
            <a:r>
              <a:rPr lang="tr-TR" sz="2000" dirty="0" smtClean="0"/>
              <a:t>. Mesleki </a:t>
            </a:r>
            <a:r>
              <a:rPr lang="tr-TR" sz="2000" dirty="0"/>
              <a:t>eğitim merkezi programına kayıtlı 11 inci ve 12 </a:t>
            </a:r>
            <a:r>
              <a:rPr lang="tr-TR" sz="2000" dirty="0" err="1"/>
              <a:t>nci</a:t>
            </a:r>
            <a:r>
              <a:rPr lang="tr-TR" sz="2000" dirty="0"/>
              <a:t> sınıf öğrencilerinin beceri sınavı; Bakanlıkça hazırlanan, kalfalık/ustalık beceri sınavı değerlendirme kriterleri doğrultusunda, uygulamalı olarak yapılır ve kamera kaydına alınır.</a:t>
            </a:r>
          </a:p>
        </p:txBody>
      </p:sp>
    </p:spTree>
    <p:extLst>
      <p:ext uri="{BB962C8B-B14F-4D97-AF65-F5344CB8AC3E}">
        <p14:creationId xmlns:p14="http://schemas.microsoft.com/office/powerpoint/2010/main" val="249835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195486"/>
            <a:ext cx="8568952" cy="4616648"/>
          </a:xfrm>
          <a:prstGeom prst="rect">
            <a:avLst/>
          </a:prstGeom>
        </p:spPr>
        <p:txBody>
          <a:bodyPr wrap="square">
            <a:spAutoFit/>
          </a:bodyPr>
          <a:lstStyle/>
          <a:p>
            <a:pPr lvl="0"/>
            <a:r>
              <a:rPr lang="tr-TR" sz="2400" dirty="0">
                <a:solidFill>
                  <a:srgbClr val="FFFF00"/>
                </a:solidFill>
              </a:rPr>
              <a:t>Beceri sınavı </a:t>
            </a:r>
          </a:p>
          <a:p>
            <a:pPr>
              <a:spcBef>
                <a:spcPts val="1200"/>
              </a:spcBef>
            </a:pPr>
            <a:r>
              <a:rPr lang="tr-TR" sz="2000" dirty="0" smtClean="0"/>
              <a:t>(2</a:t>
            </a:r>
            <a:r>
              <a:rPr lang="tr-TR" sz="2000" dirty="0"/>
              <a:t>) Öğretim programlarında birden fazla uygulamalı ders bulunan alanlarda, işletmede eğitimi yapılan her ders için beceri sınavı, sınav komisyonunun kararına göre birlikte veya ayrı ayrı yapılabilir. Birlikte yapılan sınavların değerlendirmesi ayrı yapılır. </a:t>
            </a:r>
          </a:p>
          <a:p>
            <a:pPr>
              <a:spcBef>
                <a:spcPts val="1200"/>
              </a:spcBef>
            </a:pPr>
            <a:r>
              <a:rPr lang="tr-TR" sz="2000" dirty="0"/>
              <a:t>(3) Sektörün özelliği, çalışma ve kapasite durumuyla kurum ve iklim şartları da dikkate alınarak yılın belli zamanlarında faal olan ve beceri eğitimi süresi, ders yılı süresini aşan meslek alanlarındaki beceri sınavı, beceri eğitiminin bitimini izleyen hafta içinde yapılır. </a:t>
            </a:r>
          </a:p>
          <a:p>
            <a:pPr>
              <a:spcBef>
                <a:spcPts val="1200"/>
              </a:spcBef>
            </a:pPr>
            <a:r>
              <a:rPr lang="tr-TR" sz="2000" dirty="0"/>
              <a:t>(4) Beceri sınavları, işletmenin usta öğreticileri veya eğitici personeli ile ilgili alanın alan/bölüm/atölye/laboratuvar şeflerinden birisi, alan öğretmenlerinin ve o meslek alanındaki/dalındaki işveren kuruluşunu temsil eden üyelerden oluşturulan komisyon tarafından yapılır.</a:t>
            </a:r>
          </a:p>
        </p:txBody>
      </p:sp>
    </p:spTree>
    <p:extLst>
      <p:ext uri="{BB962C8B-B14F-4D97-AF65-F5344CB8AC3E}">
        <p14:creationId xmlns:p14="http://schemas.microsoft.com/office/powerpoint/2010/main" val="64280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17408" y="195486"/>
            <a:ext cx="8352928" cy="4524315"/>
          </a:xfrm>
          <a:prstGeom prst="rect">
            <a:avLst/>
          </a:prstGeom>
        </p:spPr>
        <p:txBody>
          <a:bodyPr wrap="square">
            <a:spAutoFit/>
          </a:bodyPr>
          <a:lstStyle/>
          <a:p>
            <a:pPr lvl="0"/>
            <a:r>
              <a:rPr lang="tr-TR" sz="2400" dirty="0">
                <a:solidFill>
                  <a:srgbClr val="FFFF00"/>
                </a:solidFill>
              </a:rPr>
              <a:t>Beceri sınavı </a:t>
            </a:r>
          </a:p>
          <a:p>
            <a:pPr>
              <a:spcBef>
                <a:spcPts val="1200"/>
              </a:spcBef>
            </a:pPr>
            <a:r>
              <a:rPr lang="tr-TR" dirty="0" smtClean="0"/>
              <a:t>(</a:t>
            </a:r>
            <a:r>
              <a:rPr lang="tr-TR" dirty="0"/>
              <a:t>5) Beceri sınav puanı, iş dosyası ve sınav değerlendirilmesi sonucu takdir edilen puanların toplamıdır. Beceri sınavı 100 puan üzerinden değerlendirilir. Bunun yüzde 80’i sınav, yüzde 20’si de iş dosyasına takdir edilir. </a:t>
            </a:r>
          </a:p>
          <a:p>
            <a:pPr>
              <a:spcBef>
                <a:spcPts val="1200"/>
              </a:spcBef>
            </a:pPr>
            <a:r>
              <a:rPr lang="tr-TR" dirty="0"/>
              <a:t>(6) İşletmeye gönderilemeyen öğrenciler için okulda yüz yüze eğitimini aldıkları </a:t>
            </a:r>
            <a:r>
              <a:rPr lang="tr-TR" dirty="0" smtClean="0"/>
              <a:t>meslek/alan/dal </a:t>
            </a:r>
            <a:r>
              <a:rPr lang="tr-TR" dirty="0"/>
              <a:t>derslerinden beceri sınavı yapılmaz. </a:t>
            </a:r>
          </a:p>
          <a:p>
            <a:pPr>
              <a:spcBef>
                <a:spcPts val="1200"/>
              </a:spcBef>
            </a:pPr>
            <a:r>
              <a:rPr lang="tr-TR" dirty="0"/>
              <a:t>(7) </a:t>
            </a:r>
            <a:r>
              <a:rPr lang="tr-TR" dirty="0" smtClean="0"/>
              <a:t>Mesleki </a:t>
            </a:r>
            <a:r>
              <a:rPr lang="tr-TR" dirty="0"/>
              <a:t>eğitim merkezine devam eden öğrenciler, </a:t>
            </a:r>
            <a:r>
              <a:rPr lang="tr-TR" dirty="0" smtClean="0"/>
              <a:t>11 </a:t>
            </a:r>
            <a:r>
              <a:rPr lang="tr-TR" dirty="0"/>
              <a:t>inci sınıftan itibaren her ders yılı sonunda yılsonu beceri sınavına alınır. 11 inci sınıfın sonunda girilen beceri sınavı kalfalık, 12 </a:t>
            </a:r>
            <a:r>
              <a:rPr lang="tr-TR" dirty="0" err="1"/>
              <a:t>nci</a:t>
            </a:r>
            <a:r>
              <a:rPr lang="tr-TR" dirty="0"/>
              <a:t> sınıfın sonunda girilen beceri sınavı ustalık sınavı olarak uygulanır. Kalfalık ve ustalık sınavları il istihdam ve mesleki eğitim kurulunun uygun görüşü alınarak ilgili meslek odasının koordinesinde yapılabilir. Sınava girecek öğrenci sayısının fazla olduğu alan/dallarda; alanın özelliğine bağlı olarak zümre toplantısında alınacak karara göre birden fazla komisyon kurulabilir.</a:t>
            </a:r>
          </a:p>
        </p:txBody>
      </p:sp>
    </p:spTree>
    <p:extLst>
      <p:ext uri="{BB962C8B-B14F-4D97-AF65-F5344CB8AC3E}">
        <p14:creationId xmlns:p14="http://schemas.microsoft.com/office/powerpoint/2010/main" val="367609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13995" y="411510"/>
            <a:ext cx="8568952" cy="3231654"/>
          </a:xfrm>
          <a:prstGeom prst="rect">
            <a:avLst/>
          </a:prstGeom>
        </p:spPr>
        <p:txBody>
          <a:bodyPr wrap="square">
            <a:spAutoFit/>
          </a:bodyPr>
          <a:lstStyle/>
          <a:p>
            <a:pPr lvl="0"/>
            <a:r>
              <a:rPr lang="tr-TR" sz="2400" b="1" dirty="0">
                <a:solidFill>
                  <a:srgbClr val="FFFF00"/>
                </a:solidFill>
              </a:rPr>
              <a:t>Beceri sınavı </a:t>
            </a:r>
          </a:p>
          <a:p>
            <a:pPr>
              <a:spcBef>
                <a:spcPts val="1200"/>
              </a:spcBef>
            </a:pPr>
            <a:r>
              <a:rPr lang="tr-TR" sz="2000" dirty="0" smtClean="0"/>
              <a:t>(9</a:t>
            </a:r>
            <a:r>
              <a:rPr lang="tr-TR" sz="2000" dirty="0"/>
              <a:t>) </a:t>
            </a:r>
            <a:r>
              <a:rPr lang="tr-TR" sz="2000" dirty="0" smtClean="0"/>
              <a:t>Birden </a:t>
            </a:r>
            <a:r>
              <a:rPr lang="tr-TR" sz="2000" dirty="0"/>
              <a:t>fazla kurumun bulunduğu yerleşim merkezlerinde yapılacak beceri sınavları, millî eğitim müdürlüğünün planlaması, il istihdam ve mesleki eğitim kurulunun onayı ile uygun bulunacak bir kurumda yapılabilir. Bu durumda sınav sonuçları sınavın yapıldığı kurum tarafından ilgililerin kayıtlı olduğu merkez müdürlüğüne bildirilir.</a:t>
            </a:r>
          </a:p>
          <a:p>
            <a:pPr>
              <a:spcBef>
                <a:spcPts val="1200"/>
              </a:spcBef>
            </a:pPr>
            <a:r>
              <a:rPr lang="tr-TR" sz="2000" dirty="0"/>
              <a:t>(10) </a:t>
            </a:r>
            <a:r>
              <a:rPr lang="tr-TR" sz="2000" dirty="0" smtClean="0"/>
              <a:t>Sınav </a:t>
            </a:r>
            <a:r>
              <a:rPr lang="tr-TR" sz="2000" dirty="0"/>
              <a:t>komisyonu üyesi sektör temsilcisinin herhangi bir nedenle göreve gelememesi durumunda sınavın, komisyonun mevcut üyeleriyle yürütülmesi sağlanır.</a:t>
            </a:r>
          </a:p>
        </p:txBody>
      </p:sp>
    </p:spTree>
    <p:extLst>
      <p:ext uri="{BB962C8B-B14F-4D97-AF65-F5344CB8AC3E}">
        <p14:creationId xmlns:p14="http://schemas.microsoft.com/office/powerpoint/2010/main" val="2488871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467544" y="843558"/>
            <a:ext cx="8064896" cy="2923877"/>
          </a:xfrm>
          <a:prstGeom prst="rect">
            <a:avLst/>
          </a:prstGeom>
        </p:spPr>
        <p:txBody>
          <a:bodyPr wrap="square">
            <a:spAutoFit/>
          </a:bodyPr>
          <a:lstStyle/>
          <a:p>
            <a:pPr>
              <a:spcBef>
                <a:spcPts val="1200"/>
              </a:spcBef>
            </a:pPr>
            <a:r>
              <a:rPr lang="tr-TR" sz="2400" b="1" dirty="0">
                <a:solidFill>
                  <a:srgbClr val="FFFF00"/>
                </a:solidFill>
              </a:rPr>
              <a:t>Sınav sonuçlarının değerlendirilmesi </a:t>
            </a:r>
          </a:p>
          <a:p>
            <a:pPr>
              <a:spcBef>
                <a:spcPts val="1200"/>
              </a:spcBef>
            </a:pPr>
            <a:r>
              <a:rPr lang="tr-TR" sz="2000" dirty="0"/>
              <a:t>MADDE 47- (1) Ölçme sonuçları, eğitim ve öğretimin amaçlarına ve derslerin programlarındaki kazanımlara ne ölçüde ulaşıldığını tespit etmek, ulaşılamayan kazanımlarla ilgili olarak ne gibi tedbirlerin alınması gerektiğini ortaya çıkarmak amacıyla kullanılır. </a:t>
            </a:r>
          </a:p>
          <a:p>
            <a:pPr>
              <a:spcBef>
                <a:spcPts val="1200"/>
              </a:spcBef>
            </a:pPr>
            <a:r>
              <a:rPr lang="tr-TR" sz="2000" dirty="0"/>
              <a:t>(2) Öğretmenler, başarıyı etkileyen ve yeterince ulaşılamayan kazanımları belirleyerek konuları yeniden işlemek ve öğrencilere alıştırma çalışmaları yaptırmaya yönelik tedbirler alırlar. </a:t>
            </a:r>
          </a:p>
        </p:txBody>
      </p:sp>
    </p:spTree>
    <p:extLst>
      <p:ext uri="{BB962C8B-B14F-4D97-AF65-F5344CB8AC3E}">
        <p14:creationId xmlns:p14="http://schemas.microsoft.com/office/powerpoint/2010/main" val="1436448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51520" y="771550"/>
            <a:ext cx="8640960" cy="3539430"/>
          </a:xfrm>
          <a:prstGeom prst="rect">
            <a:avLst/>
          </a:prstGeom>
        </p:spPr>
        <p:txBody>
          <a:bodyPr wrap="square">
            <a:spAutoFit/>
          </a:bodyPr>
          <a:lstStyle/>
          <a:p>
            <a:pPr>
              <a:spcBef>
                <a:spcPts val="1200"/>
              </a:spcBef>
            </a:pPr>
            <a:r>
              <a:rPr lang="tr-TR" sz="2400" b="1" dirty="0">
                <a:solidFill>
                  <a:srgbClr val="FFFF00"/>
                </a:solidFill>
              </a:rPr>
              <a:t>Sınavlara katılmayanlar </a:t>
            </a:r>
          </a:p>
          <a:p>
            <a:pPr>
              <a:spcBef>
                <a:spcPts val="1200"/>
              </a:spcBef>
            </a:pPr>
            <a:r>
              <a:rPr lang="tr-TR" dirty="0"/>
              <a:t>MADDE 48- (1</a:t>
            </a:r>
            <a:r>
              <a:rPr lang="tr-TR" dirty="0" smtClean="0"/>
              <a:t>)  </a:t>
            </a:r>
            <a:r>
              <a:rPr lang="tr-TR" dirty="0"/>
              <a:t>Sınavlara katılmayan, performans çalışmasını yerine getirmeyen veya projesini zamanında teslim etmeyen öğrencilerden, özrünü 36 </a:t>
            </a:r>
            <a:r>
              <a:rPr lang="tr-TR" dirty="0" err="1"/>
              <a:t>ncı</a:t>
            </a:r>
            <a:r>
              <a:rPr lang="tr-TR" dirty="0"/>
              <a:t> maddenin yedinci fıkrasına göre belgelendirenlerin mazeret sınavı ilgili zümrenin belirleyeceği bir zamanda önceden duyurularak bir defaya mahsus yapılır. Performans çalışması veya projesi kabul edilir. Ancak birinci dönemdeki özürler için belirlenen süre birinci dönemi, ikinci dönemdeki özürler için belirlenen süre ikinci dönemi aşamaz.</a:t>
            </a:r>
          </a:p>
          <a:p>
            <a:pPr>
              <a:spcBef>
                <a:spcPts val="1200"/>
              </a:spcBef>
            </a:pPr>
            <a:r>
              <a:rPr lang="tr-TR" dirty="0"/>
              <a:t>(2) </a:t>
            </a:r>
            <a:r>
              <a:rPr lang="tr-TR" dirty="0" smtClean="0"/>
              <a:t>Özürleri </a:t>
            </a:r>
            <a:r>
              <a:rPr lang="tr-TR" dirty="0"/>
              <a:t>nedeniyle sorumluluk sınavına katılamayan ve özürleri kabul edilen öğrencilerin sorumluluk sınavları ilgili dönem içerisinde okul yönetimince yeniden belirlenen günlerde yapılır.</a:t>
            </a:r>
          </a:p>
        </p:txBody>
      </p:sp>
    </p:spTree>
    <p:extLst>
      <p:ext uri="{BB962C8B-B14F-4D97-AF65-F5344CB8AC3E}">
        <p14:creationId xmlns:p14="http://schemas.microsoft.com/office/powerpoint/2010/main" val="4151740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07504" y="195486"/>
            <a:ext cx="8928992" cy="4431983"/>
          </a:xfrm>
          <a:prstGeom prst="rect">
            <a:avLst/>
          </a:prstGeom>
        </p:spPr>
        <p:txBody>
          <a:bodyPr wrap="square">
            <a:spAutoFit/>
          </a:bodyPr>
          <a:lstStyle/>
          <a:p>
            <a:pPr lvl="0"/>
            <a:r>
              <a:rPr lang="tr-TR" b="1" dirty="0">
                <a:solidFill>
                  <a:srgbClr val="FFFF00"/>
                </a:solidFill>
              </a:rPr>
              <a:t>Sınavlara katılmayanlar </a:t>
            </a:r>
          </a:p>
          <a:p>
            <a:pPr>
              <a:spcBef>
                <a:spcPts val="1200"/>
              </a:spcBef>
            </a:pPr>
            <a:r>
              <a:rPr lang="tr-TR" dirty="0" smtClean="0"/>
              <a:t>(</a:t>
            </a:r>
            <a:r>
              <a:rPr lang="tr-TR" dirty="0"/>
              <a:t>3) Özürleri nedeniyle yılsonu beceri sınavına katılamayanlara; özrün sınav günü mesai saatinin bitimine kadar kurum müdürlüğüne bildirilmesi ve en geç beş iş günü içinde belgelendirilmesi kaydıyla kurum müdürlüğünce öğretmenler tatile girmeden önce uygun görülecek bir tarihte, özrün süresi öğretmenlerin tatile girdiği tarihten sonraya rastlayan öğrenciler ise yeni ders yılının başlamasından önce sınava alınırlar. </a:t>
            </a:r>
          </a:p>
          <a:p>
            <a:pPr>
              <a:spcBef>
                <a:spcPts val="1200"/>
              </a:spcBef>
            </a:pPr>
            <a:r>
              <a:rPr lang="tr-TR" dirty="0"/>
              <a:t>(4) </a:t>
            </a:r>
            <a:r>
              <a:rPr lang="tr-TR" dirty="0" smtClean="0"/>
              <a:t>Geçerli </a:t>
            </a:r>
            <a:r>
              <a:rPr lang="tr-TR" dirty="0"/>
              <a:t>özrü olmadan sınava katılmayan, projesini vermeyen ve performans çalışmasını yerine getirmeyen öğrenciler ile kopya çekenlerin durumları puanla değerlendirilmez. Puan hanesine; sınava katılmayan, projesini vermeyen ve performans çalışmasını yerine getirmeyenler için “G” ve kopya çekenler için “K” olarak belirtilir ve aritmetik ortalamaya dâhil edilir.</a:t>
            </a:r>
          </a:p>
          <a:p>
            <a:pPr>
              <a:spcBef>
                <a:spcPts val="1200"/>
              </a:spcBef>
            </a:pPr>
            <a:r>
              <a:rPr lang="tr-TR" dirty="0"/>
              <a:t>(5) </a:t>
            </a:r>
            <a:r>
              <a:rPr lang="tr-TR" dirty="0" smtClean="0"/>
              <a:t>Öğrenciler</a:t>
            </a:r>
            <a:r>
              <a:rPr lang="tr-TR" dirty="0"/>
              <a:t>, raporlu ve izinli oldukları günlerde yazılı ve uygulamalı sınavlara alınmazlar.</a:t>
            </a:r>
          </a:p>
          <a:p>
            <a:r>
              <a:rPr lang="tr-TR" dirty="0"/>
              <a:t> </a:t>
            </a:r>
          </a:p>
        </p:txBody>
      </p:sp>
    </p:spTree>
    <p:extLst>
      <p:ext uri="{BB962C8B-B14F-4D97-AF65-F5344CB8AC3E}">
        <p14:creationId xmlns:p14="http://schemas.microsoft.com/office/powerpoint/2010/main" val="3828925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555526"/>
            <a:ext cx="8784976" cy="4001095"/>
          </a:xfrm>
          <a:prstGeom prst="rect">
            <a:avLst/>
          </a:prstGeom>
        </p:spPr>
        <p:txBody>
          <a:bodyPr wrap="square">
            <a:spAutoFit/>
          </a:bodyPr>
          <a:lstStyle/>
          <a:p>
            <a:pPr>
              <a:spcBef>
                <a:spcPts val="1200"/>
              </a:spcBef>
            </a:pPr>
            <a:r>
              <a:rPr lang="tr-TR" sz="2400" b="1" dirty="0">
                <a:solidFill>
                  <a:srgbClr val="FFFF00"/>
                </a:solidFill>
              </a:rPr>
              <a:t>Ölçme ve değerlendirme sonuçlarının duyurulması </a:t>
            </a:r>
          </a:p>
          <a:p>
            <a:pPr>
              <a:spcBef>
                <a:spcPts val="1200"/>
              </a:spcBef>
            </a:pPr>
            <a:r>
              <a:rPr lang="tr-TR" sz="2000" dirty="0"/>
              <a:t>MADDE 49- (1) Öğretmenler sınav, performans çalışması ve projelerin sonuçlarını öğrencilere bildirir ve sınav analizlerine göre ortak hataları açıklar. </a:t>
            </a:r>
          </a:p>
          <a:p>
            <a:pPr>
              <a:spcBef>
                <a:spcPts val="1200"/>
              </a:spcBef>
            </a:pPr>
            <a:r>
              <a:rPr lang="tr-TR" sz="2000" dirty="0"/>
              <a:t>(2) </a:t>
            </a:r>
            <a:r>
              <a:rPr lang="tr-TR" sz="2000" dirty="0" smtClean="0"/>
              <a:t>Yazılı </a:t>
            </a:r>
            <a:r>
              <a:rPr lang="tr-TR" sz="2000" dirty="0"/>
              <a:t>sınav, uygulama, performans çalışması ve projelerin değerlendirme sonuçları, yazılı sınavın yapıldığı tarih veya performans çalışmasının, uygulamanın yahut projenin teslim tarihini takip eden 10 işgünü içinde öğrenciye duyurulur ve </a:t>
            </a:r>
            <a:r>
              <a:rPr lang="tr-TR" sz="2000" dirty="0" smtClean="0"/>
              <a:t>e-Okul/e-</a:t>
            </a:r>
            <a:r>
              <a:rPr lang="tr-TR" sz="2000" dirty="0" err="1" smtClean="0"/>
              <a:t>Mesem</a:t>
            </a:r>
            <a:r>
              <a:rPr lang="tr-TR" sz="2000" dirty="0" smtClean="0"/>
              <a:t> </a:t>
            </a:r>
            <a:r>
              <a:rPr lang="tr-TR" sz="2000" dirty="0"/>
              <a:t>sistemine işlenir. </a:t>
            </a:r>
          </a:p>
          <a:p>
            <a:pPr>
              <a:spcBef>
                <a:spcPts val="1200"/>
              </a:spcBef>
            </a:pPr>
            <a:r>
              <a:rPr lang="tr-TR" sz="2000" dirty="0"/>
              <a:t>(3) </a:t>
            </a:r>
            <a:r>
              <a:rPr lang="tr-TR" sz="2000" dirty="0" smtClean="0"/>
              <a:t>Öğrencilerin </a:t>
            </a:r>
            <a:r>
              <a:rPr lang="tr-TR" sz="2000" dirty="0"/>
              <a:t>talebi hâlinde proje, performans çalışmaları ve sınav evrakı ders öğretmeni/öğretmenleri tarafından öğrencilerle birlikte bir defa daha incelenir.</a:t>
            </a:r>
          </a:p>
        </p:txBody>
      </p:sp>
    </p:spTree>
    <p:extLst>
      <p:ext uri="{BB962C8B-B14F-4D97-AF65-F5344CB8AC3E}">
        <p14:creationId xmlns:p14="http://schemas.microsoft.com/office/powerpoint/2010/main" val="3484682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marL="342900" lvl="0" indent="-342900">
              <a:spcBef>
                <a:spcPct val="20000"/>
              </a:spcBef>
            </a:pPr>
            <a:r>
              <a:rPr lang="tr-TR" sz="2400" b="1" dirty="0">
                <a:ln>
                  <a:noFill/>
                </a:ln>
                <a:solidFill>
                  <a:prstClr val="black"/>
                </a:solidFill>
                <a:effectLst/>
                <a:latin typeface="Franklin Gothic Book"/>
                <a:ea typeface="+mn-ea"/>
                <a:cs typeface="+mn-cs"/>
              </a:rPr>
              <a:t>ALTINCI BÖLÜM</a:t>
            </a:r>
            <a:br>
              <a:rPr lang="tr-TR" sz="2400" b="1" dirty="0">
                <a:ln>
                  <a:noFill/>
                </a:ln>
                <a:solidFill>
                  <a:prstClr val="black"/>
                </a:solidFill>
                <a:effectLst/>
                <a:latin typeface="Franklin Gothic Book"/>
                <a:ea typeface="+mn-ea"/>
                <a:cs typeface="+mn-cs"/>
              </a:rPr>
            </a:br>
            <a:r>
              <a:rPr lang="tr-TR" sz="2400" b="1" dirty="0">
                <a:ln>
                  <a:noFill/>
                </a:ln>
                <a:solidFill>
                  <a:prstClr val="black"/>
                </a:solidFill>
                <a:effectLst/>
                <a:latin typeface="Franklin Gothic Book"/>
                <a:ea typeface="+mn-ea"/>
                <a:cs typeface="+mn-cs"/>
              </a:rPr>
              <a:t>Kurullar ve Mesleki Çalışmalar</a:t>
            </a:r>
          </a:p>
        </p:txBody>
      </p:sp>
      <p:sp>
        <p:nvSpPr>
          <p:cNvPr id="3" name="İçerik Yer Tutucusu 2"/>
          <p:cNvSpPr>
            <a:spLocks noGrp="1"/>
          </p:cNvSpPr>
          <p:nvPr>
            <p:ph idx="1"/>
          </p:nvPr>
        </p:nvSpPr>
        <p:spPr/>
        <p:txBody>
          <a:bodyPr/>
          <a:lstStyle/>
          <a:p>
            <a:endParaRPr lang="tr-TR" dirty="0" smtClean="0">
              <a:solidFill>
                <a:schemeClr val="tx1"/>
              </a:solidFill>
            </a:endParaRPr>
          </a:p>
          <a:p>
            <a:r>
              <a:rPr lang="tr-TR" dirty="0" smtClean="0">
                <a:solidFill>
                  <a:schemeClr val="tx1"/>
                </a:solidFill>
              </a:rPr>
              <a:t>Öğretmenler </a:t>
            </a:r>
            <a:r>
              <a:rPr lang="tr-TR" dirty="0">
                <a:solidFill>
                  <a:schemeClr val="tx1"/>
                </a:solidFill>
              </a:rPr>
              <a:t>kurulu</a:t>
            </a:r>
          </a:p>
          <a:p>
            <a:r>
              <a:rPr lang="tr-TR" dirty="0">
                <a:solidFill>
                  <a:schemeClr val="tx1"/>
                </a:solidFill>
              </a:rPr>
              <a:t>Zümre öğretmenler kurulu</a:t>
            </a:r>
          </a:p>
          <a:p>
            <a:r>
              <a:rPr lang="tr-TR" dirty="0">
                <a:solidFill>
                  <a:schemeClr val="tx1"/>
                </a:solidFill>
              </a:rPr>
              <a:t>Sınıf/şube öğretmenler kurulu</a:t>
            </a:r>
          </a:p>
          <a:p>
            <a:r>
              <a:rPr lang="tr-TR" dirty="0">
                <a:solidFill>
                  <a:schemeClr val="tx1"/>
                </a:solidFill>
              </a:rPr>
              <a:t>Okul öğrenci meclisi</a:t>
            </a:r>
          </a:p>
          <a:p>
            <a:r>
              <a:rPr lang="tr-TR" dirty="0">
                <a:solidFill>
                  <a:schemeClr val="tx1"/>
                </a:solidFill>
              </a:rPr>
              <a:t>Öğretmenlerin mesleki çalışmaları</a:t>
            </a:r>
          </a:p>
          <a:p>
            <a:r>
              <a:rPr lang="tr-TR" dirty="0">
                <a:solidFill>
                  <a:schemeClr val="tx1"/>
                </a:solidFill>
              </a:rPr>
              <a:t>Kurullar ve zümreler ile ilgili diğer hususla</a:t>
            </a:r>
          </a:p>
          <a:p>
            <a:endParaRPr lang="tr-TR" dirty="0"/>
          </a:p>
        </p:txBody>
      </p:sp>
    </p:spTree>
    <p:extLst>
      <p:ext uri="{BB962C8B-B14F-4D97-AF65-F5344CB8AC3E}">
        <p14:creationId xmlns:p14="http://schemas.microsoft.com/office/powerpoint/2010/main" val="32580979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3527" y="267494"/>
            <a:ext cx="8557363" cy="4093428"/>
          </a:xfrm>
          <a:prstGeom prst="rect">
            <a:avLst/>
          </a:prstGeom>
        </p:spPr>
        <p:txBody>
          <a:bodyPr wrap="square">
            <a:spAutoFit/>
          </a:bodyPr>
          <a:lstStyle/>
          <a:p>
            <a:pPr lvl="0">
              <a:spcBef>
                <a:spcPts val="1200"/>
              </a:spcBef>
            </a:pPr>
            <a:r>
              <a:rPr lang="tr-TR" sz="2400" b="1" dirty="0">
                <a:solidFill>
                  <a:srgbClr val="FFFF00"/>
                </a:solidFill>
              </a:rPr>
              <a:t>Ölçme ve değerlendirme sonuçlarının duyurulması </a:t>
            </a:r>
          </a:p>
          <a:p>
            <a:pPr>
              <a:spcBef>
                <a:spcPts val="1200"/>
              </a:spcBef>
            </a:pPr>
            <a:r>
              <a:rPr lang="tr-TR" dirty="0" smtClean="0"/>
              <a:t>(</a:t>
            </a:r>
            <a:r>
              <a:rPr lang="tr-TR" dirty="0"/>
              <a:t>4</a:t>
            </a:r>
            <a:r>
              <a:rPr lang="tr-TR" dirty="0" smtClean="0"/>
              <a:t>) Öğrenci </a:t>
            </a:r>
            <a:r>
              <a:rPr lang="tr-TR" dirty="0"/>
              <a:t>velisi proje, performans çalışmaları ve sınav sonuçlarına, sonuçların ilanını takip eden 5 işgünü içerisinde yazılı olarak okul yönetimine itirazda bulunabilir. Yapılan itiraz doğrultusunda; okul yönetimince ders öğretmeni/öğretmenleri dışında ilgili branştan en az iki öğretmenden oluşturulan komisyon, okulda yeterli öğretmen bulunmaması durumunda ise il/ilçe millî eğitim müdürlüğünce oluşturulan komisyon tarafından 5 gün içerisinde incelenip değerlendirilerek öğrencinin nihai puanı belirlenir ve veliye bildirilir. Mesleki ve teknik ortaöğretim kurumlarında 46 </a:t>
            </a:r>
            <a:r>
              <a:rPr lang="tr-TR" dirty="0" err="1"/>
              <a:t>ncı</a:t>
            </a:r>
            <a:r>
              <a:rPr lang="tr-TR" dirty="0"/>
              <a:t> madde kapsamında komisyon tarafından yapılan beceri sınavlarına yönelik itiraz yalnız iş dosyasının değerlendirmesi için yapılır.</a:t>
            </a:r>
          </a:p>
          <a:p>
            <a:pPr>
              <a:spcBef>
                <a:spcPts val="1200"/>
              </a:spcBef>
            </a:pPr>
            <a:r>
              <a:rPr lang="tr-TR" dirty="0"/>
              <a:t> (5) Uygun görülen performans çalışması ve projeler, öğrencileri özendirmek amacıyla sınıf veya okulun uygun yerinde sergilenebilir.</a:t>
            </a:r>
          </a:p>
        </p:txBody>
      </p:sp>
    </p:spTree>
    <p:extLst>
      <p:ext uri="{BB962C8B-B14F-4D97-AF65-F5344CB8AC3E}">
        <p14:creationId xmlns:p14="http://schemas.microsoft.com/office/powerpoint/2010/main" val="2136382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93319" y="411510"/>
            <a:ext cx="8568952" cy="4154984"/>
          </a:xfrm>
          <a:prstGeom prst="rect">
            <a:avLst/>
          </a:prstGeom>
        </p:spPr>
        <p:txBody>
          <a:bodyPr wrap="square">
            <a:spAutoFit/>
          </a:bodyPr>
          <a:lstStyle/>
          <a:p>
            <a:pPr>
              <a:spcBef>
                <a:spcPts val="1200"/>
              </a:spcBef>
            </a:pPr>
            <a:r>
              <a:rPr lang="tr-TR" sz="2400" b="1" dirty="0">
                <a:solidFill>
                  <a:srgbClr val="FFFF00"/>
                </a:solidFill>
              </a:rPr>
              <a:t>Performans çalışması, proje ve diğer çalışmalar</a:t>
            </a:r>
          </a:p>
          <a:p>
            <a:pPr>
              <a:spcBef>
                <a:spcPts val="1200"/>
              </a:spcBef>
            </a:pPr>
            <a:r>
              <a:rPr lang="tr-TR" sz="2000" dirty="0"/>
              <a:t>MADDE 50- (1) </a:t>
            </a:r>
            <a:r>
              <a:rPr lang="tr-TR" sz="2000" dirty="0" smtClean="0"/>
              <a:t>Öğrenciler </a:t>
            </a:r>
            <a:r>
              <a:rPr lang="tr-TR" sz="2000" dirty="0"/>
              <a:t>okulların özelliklerine göre sınavların dışında proje ve performans çalışması ile topluma hizmet etkinliklerine yönelik seminer, konferans ve benzeri çalışmalar yaparlar. Öğrenciler, her dönemde tüm derslerden en az bir performans çalışması, her ders yılında en az bir dersten proje hazırlama görevini yerine getirirler. </a:t>
            </a:r>
            <a:r>
              <a:rPr lang="tr-TR" sz="2000" dirty="0" smtClean="0"/>
              <a:t>Sınıf/şube </a:t>
            </a:r>
            <a:r>
              <a:rPr lang="tr-TR" sz="2000" dirty="0"/>
              <a:t>rehber öğretmenleri, öğrencilerin proje hazırlama taleplerini ilgi, yetenek, beceri ve başarı durumlarını dikkate alarak dersler bazında dengeli bir şekilde dağılımına özen gösterir.</a:t>
            </a:r>
          </a:p>
          <a:p>
            <a:pPr>
              <a:spcBef>
                <a:spcPts val="1200"/>
              </a:spcBef>
            </a:pPr>
            <a:r>
              <a:rPr lang="tr-TR" sz="2000" dirty="0"/>
              <a:t>(2) Öğrencilerin ders yılı içinde ulusal ve uluslararası yarışmalarda elde ettikleri başarılar, ilgili dersin proje veya performans çalışması olarak tam puanla değerlendirilir</a:t>
            </a:r>
            <a:r>
              <a:rPr lang="tr-TR" dirty="0"/>
              <a:t>. </a:t>
            </a:r>
          </a:p>
        </p:txBody>
      </p:sp>
    </p:spTree>
    <p:extLst>
      <p:ext uri="{BB962C8B-B14F-4D97-AF65-F5344CB8AC3E}">
        <p14:creationId xmlns:p14="http://schemas.microsoft.com/office/powerpoint/2010/main" val="22518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339502"/>
            <a:ext cx="8856984" cy="4154984"/>
          </a:xfrm>
          <a:prstGeom prst="rect">
            <a:avLst/>
          </a:prstGeom>
        </p:spPr>
        <p:txBody>
          <a:bodyPr wrap="square">
            <a:spAutoFit/>
          </a:bodyPr>
          <a:lstStyle/>
          <a:p>
            <a:pPr lvl="0"/>
            <a:r>
              <a:rPr lang="tr-TR" sz="2400" b="1" dirty="0">
                <a:solidFill>
                  <a:srgbClr val="FFFF00"/>
                </a:solidFill>
              </a:rPr>
              <a:t>Performans çalışması, proje ve diğer çalışmalar</a:t>
            </a:r>
          </a:p>
          <a:p>
            <a:pPr>
              <a:spcBef>
                <a:spcPts val="1200"/>
              </a:spcBef>
            </a:pPr>
            <a:r>
              <a:rPr lang="tr-TR" dirty="0" smtClean="0"/>
              <a:t>(</a:t>
            </a:r>
            <a:r>
              <a:rPr lang="tr-TR" sz="2000" dirty="0"/>
              <a:t>3) Öğrencilerin hangi dersten/derslerden proje hazırlayacakları sınıf rehber öğretmenleri tarafından okul yönetimine bildirilir.</a:t>
            </a:r>
          </a:p>
          <a:p>
            <a:pPr>
              <a:spcBef>
                <a:spcPts val="1200"/>
              </a:spcBef>
            </a:pPr>
            <a:r>
              <a:rPr lang="tr-TR" sz="2000" dirty="0"/>
              <a:t>(4) Proje ve seminer çalışmalarında öğrencilerin laboratuvar, bilgisayar, internet, kitaplık, spor salonu ve konferans salonu gibi imkânlardan etkili ve verimli şekilde yararlanmaları için okul yönetimi tarafından gerekli tedbirler alınır.</a:t>
            </a:r>
          </a:p>
          <a:p>
            <a:pPr>
              <a:spcBef>
                <a:spcPts val="1200"/>
              </a:spcBef>
            </a:pPr>
            <a:r>
              <a:rPr lang="tr-TR" sz="2000" dirty="0"/>
              <a:t>(5) İşbirliği çerçevesinde, ilgili makamlardan izin ve onay alınmak şartıyla okulun amaçlarına uygun konferans ve seminerler düzenlenebilir. </a:t>
            </a:r>
          </a:p>
          <a:p>
            <a:pPr>
              <a:spcBef>
                <a:spcPts val="1200"/>
              </a:spcBef>
            </a:pPr>
            <a:r>
              <a:rPr lang="tr-TR" sz="2000" dirty="0"/>
              <a:t>(6) Topluma hizmet etkinliklerine önem verilir. Öğrencilerin bu etkinliklere katılmalarını teşvik etmek amacıyla okul yönetimince gerekli tedbirler alınır</a:t>
            </a:r>
            <a:r>
              <a:rPr lang="tr-TR" dirty="0"/>
              <a:t>.</a:t>
            </a:r>
          </a:p>
        </p:txBody>
      </p:sp>
    </p:spTree>
    <p:extLst>
      <p:ext uri="{BB962C8B-B14F-4D97-AF65-F5344CB8AC3E}">
        <p14:creationId xmlns:p14="http://schemas.microsoft.com/office/powerpoint/2010/main" val="407211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79512" y="339502"/>
            <a:ext cx="8784976" cy="4678204"/>
          </a:xfrm>
          <a:prstGeom prst="rect">
            <a:avLst/>
          </a:prstGeom>
        </p:spPr>
        <p:txBody>
          <a:bodyPr wrap="square">
            <a:spAutoFit/>
          </a:bodyPr>
          <a:lstStyle/>
          <a:p>
            <a:pPr lvl="0">
              <a:spcBef>
                <a:spcPts val="1200"/>
              </a:spcBef>
            </a:pPr>
            <a:r>
              <a:rPr lang="tr-TR" sz="2400" b="1" dirty="0">
                <a:solidFill>
                  <a:srgbClr val="FFFF00"/>
                </a:solidFill>
              </a:rPr>
              <a:t>Performans çalışması, proje ve diğer çalışmalar</a:t>
            </a:r>
          </a:p>
          <a:p>
            <a:pPr>
              <a:spcBef>
                <a:spcPts val="1200"/>
              </a:spcBef>
            </a:pPr>
            <a:r>
              <a:rPr lang="tr-TR" dirty="0" smtClean="0"/>
              <a:t>(</a:t>
            </a:r>
            <a:r>
              <a:rPr lang="tr-TR" dirty="0"/>
              <a:t>7) Proje ve performans çalışması puanla değerlendirilir. Topluma hizmet etkinlikleri ve diğer çalışmalar puanla değerlendirilmez; ancak öğrencilerin mezuniyetlerinde belgelendirilir.</a:t>
            </a:r>
          </a:p>
          <a:p>
            <a:pPr>
              <a:spcBef>
                <a:spcPts val="1200"/>
              </a:spcBef>
            </a:pPr>
            <a:r>
              <a:rPr lang="tr-TR" dirty="0"/>
              <a:t>(8) </a:t>
            </a:r>
            <a:r>
              <a:rPr lang="tr-TR" dirty="0" smtClean="0"/>
              <a:t>Her </a:t>
            </a:r>
            <a:r>
              <a:rPr lang="tr-TR" dirty="0"/>
              <a:t>dönemde tüm derslerden iki performans puanı verilir. Performans çalışması, proje ve diğer çalışmalar ile ilgili değerlendirme ölçekleri zümre kararlarıyla belirlenir. Bunlardan birisi birinci fıkra kapsamında yapılan performans çalışmasına, diğeri ise öğrencinin derse hazırlık, devam, aktif katılım ve örnek davranışlarına göre verilir. Zümre kararıyla performans çalışmasına dayalı olarak bir performans puanı daha verilebilir ve öğrencilere duyurulur.</a:t>
            </a:r>
          </a:p>
          <a:p>
            <a:pPr>
              <a:spcBef>
                <a:spcPts val="1200"/>
              </a:spcBef>
            </a:pPr>
            <a:r>
              <a:rPr lang="tr-TR" dirty="0"/>
              <a:t>(9) </a:t>
            </a:r>
            <a:r>
              <a:rPr lang="tr-TR" dirty="0" smtClean="0"/>
              <a:t>Mesleki </a:t>
            </a:r>
            <a:r>
              <a:rPr lang="tr-TR" dirty="0"/>
              <a:t>eğitim merkezi öğrencilerine sadece derse hazırlık, devam, aktif katılım ve örnek davranışlarına göre performans puanı verilir.</a:t>
            </a:r>
          </a:p>
          <a:p>
            <a:pPr>
              <a:spcBef>
                <a:spcPts val="1200"/>
              </a:spcBef>
            </a:pPr>
            <a:r>
              <a:rPr lang="tr-TR" dirty="0"/>
              <a:t>(10) </a:t>
            </a:r>
            <a:r>
              <a:rPr lang="tr-TR" dirty="0" smtClean="0"/>
              <a:t>Öğrencilerin </a:t>
            </a:r>
            <a:r>
              <a:rPr lang="tr-TR" dirty="0"/>
              <a:t>ulusal ve uluslararası projelere katılımına dair bilgilere e-Portfolyoda yer verilir.</a:t>
            </a:r>
          </a:p>
        </p:txBody>
      </p:sp>
    </p:spTree>
    <p:extLst>
      <p:ext uri="{BB962C8B-B14F-4D97-AF65-F5344CB8AC3E}">
        <p14:creationId xmlns:p14="http://schemas.microsoft.com/office/powerpoint/2010/main" val="9314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84755" y="1347614"/>
            <a:ext cx="4572000" cy="1077218"/>
          </a:xfrm>
          <a:prstGeom prst="rect">
            <a:avLst/>
          </a:prstGeom>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rPr>
              <a:t>ÜÇÜNCÜ BÖLÜM </a:t>
            </a:r>
          </a:p>
          <a:p>
            <a:pPr algn="ctr"/>
            <a:r>
              <a:rPr lang="tr-TR" sz="3200" b="1" cap="all" dirty="0" smtClean="0">
                <a:ln w="0"/>
                <a:solidFill>
                  <a:srgbClr val="FFFF00"/>
                </a:solidFill>
                <a:effectLst>
                  <a:reflection blurRad="12700" stA="50000" endPos="50000" dist="5000" dir="5400000" sy="-100000" rotWithShape="0"/>
                </a:effectLst>
                <a:latin typeface="Arial" pitchFamily="34" charset="0"/>
                <a:cs typeface="Arial" pitchFamily="34" charset="0"/>
              </a:rPr>
              <a:t>SInIf </a:t>
            </a:r>
            <a:r>
              <a:rPr lang="tr-TR" sz="3200" b="1" cap="all" dirty="0">
                <a:ln w="0"/>
                <a:solidFill>
                  <a:srgbClr val="FFFF00"/>
                </a:solidFill>
                <a:effectLst>
                  <a:reflection blurRad="12700" stA="50000" endPos="50000" dist="5000" dir="5400000" sy="-100000" rotWithShape="0"/>
                </a:effectLst>
                <a:latin typeface="Arial" pitchFamily="34" charset="0"/>
                <a:cs typeface="Arial" pitchFamily="34" charset="0"/>
              </a:rPr>
              <a:t>Geçme </a:t>
            </a:r>
          </a:p>
        </p:txBody>
      </p:sp>
    </p:spTree>
    <p:extLst>
      <p:ext uri="{BB962C8B-B14F-4D97-AF65-F5344CB8AC3E}">
        <p14:creationId xmlns:p14="http://schemas.microsoft.com/office/powerpoint/2010/main" val="231330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83568" y="915566"/>
            <a:ext cx="7920880" cy="3096344"/>
          </a:xfrm>
        </p:spPr>
        <p:txBody>
          <a:bodyPr>
            <a:normAutofit/>
          </a:bodyPr>
          <a:lstStyle/>
          <a:p>
            <a:pPr marL="18288" indent="0">
              <a:buNone/>
            </a:pPr>
            <a:r>
              <a:rPr lang="tr-TR" sz="1800" b="1" dirty="0">
                <a:solidFill>
                  <a:srgbClr val="FFFF00"/>
                </a:solidFill>
                <a:effectLst/>
              </a:rPr>
              <a:t>Dönem </a:t>
            </a:r>
            <a:r>
              <a:rPr lang="tr-TR" sz="1800" b="1" dirty="0" smtClean="0">
                <a:solidFill>
                  <a:srgbClr val="FFFF00"/>
                </a:solidFill>
                <a:effectLst/>
              </a:rPr>
              <a:t>puanı</a:t>
            </a:r>
          </a:p>
          <a:p>
            <a:pPr marL="18288" indent="0">
              <a:buNone/>
            </a:pPr>
            <a:r>
              <a:rPr lang="tr-TR" sz="1800" b="1" dirty="0" smtClean="0">
                <a:solidFill>
                  <a:srgbClr val="FFFF00"/>
                </a:solidFill>
                <a:effectLst/>
              </a:rPr>
              <a:t> </a:t>
            </a:r>
            <a:endParaRPr lang="tr-TR" sz="1800" b="1" dirty="0">
              <a:solidFill>
                <a:srgbClr val="FFFF00"/>
              </a:solidFill>
              <a:effectLst/>
            </a:endParaRPr>
          </a:p>
          <a:p>
            <a:pPr marL="18288" indent="0">
              <a:buNone/>
            </a:pPr>
            <a:r>
              <a:rPr lang="tr-TR" sz="1800" b="1" dirty="0">
                <a:effectLst/>
              </a:rPr>
              <a:t>MADDE 51</a:t>
            </a:r>
            <a:r>
              <a:rPr lang="tr-TR" sz="1800" dirty="0">
                <a:effectLst/>
              </a:rPr>
              <a:t>-</a:t>
            </a:r>
            <a:r>
              <a:rPr lang="tr-TR" sz="1800" b="1" i="1" dirty="0">
                <a:effectLst/>
              </a:rPr>
              <a:t> (1) </a:t>
            </a:r>
            <a:r>
              <a:rPr lang="tr-TR" sz="1800" dirty="0">
                <a:effectLst/>
              </a:rPr>
              <a:t>Bir dersin dönem puanı; </a:t>
            </a:r>
          </a:p>
          <a:p>
            <a:pPr marL="18288" indent="0">
              <a:buNone/>
            </a:pPr>
            <a:r>
              <a:rPr lang="tr-TR" sz="1800" dirty="0">
                <a:effectLst/>
              </a:rPr>
              <a:t>a) Sınavlardan alınan puanların, </a:t>
            </a:r>
          </a:p>
          <a:p>
            <a:pPr marL="18288" indent="0">
              <a:buNone/>
            </a:pPr>
            <a:r>
              <a:rPr lang="tr-TR" sz="1800" dirty="0">
                <a:effectLst/>
              </a:rPr>
              <a:t>b) Performans çalışması puanının/puanlarının, </a:t>
            </a:r>
          </a:p>
          <a:p>
            <a:pPr marL="18288" indent="0">
              <a:buNone/>
            </a:pPr>
            <a:r>
              <a:rPr lang="tr-TR" sz="1800" dirty="0">
                <a:effectLst/>
              </a:rPr>
              <a:t>c) Varsa proje puanının, </a:t>
            </a:r>
          </a:p>
          <a:p>
            <a:pPr marL="18288" indent="0">
              <a:buNone/>
            </a:pPr>
            <a:r>
              <a:rPr lang="tr-TR" sz="1800" dirty="0">
                <a:effectLst/>
              </a:rPr>
              <a:t>ç) Mesleki ve teknik ortaöğretim kurumlarında okutulan uygulamalı derslerde ayrıca hizmet ve/veya temrin puanlarının aritmetik ortalamasından elde edilen </a:t>
            </a:r>
            <a:r>
              <a:rPr lang="tr-TR" sz="1800" dirty="0" smtClean="0">
                <a:effectLst/>
              </a:rPr>
              <a:t>puanın aritmetik </a:t>
            </a:r>
            <a:r>
              <a:rPr lang="tr-TR" sz="1800" dirty="0">
                <a:effectLst/>
              </a:rPr>
              <a:t>ortalaması alınarak belirlenir. </a:t>
            </a:r>
          </a:p>
        </p:txBody>
      </p:sp>
    </p:spTree>
    <p:extLst>
      <p:ext uri="{BB962C8B-B14F-4D97-AF65-F5344CB8AC3E}">
        <p14:creationId xmlns:p14="http://schemas.microsoft.com/office/powerpoint/2010/main" val="225570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7544" y="267494"/>
            <a:ext cx="8352928" cy="4104456"/>
          </a:xfrm>
        </p:spPr>
        <p:txBody>
          <a:bodyPr>
            <a:normAutofit/>
          </a:bodyPr>
          <a:lstStyle/>
          <a:p>
            <a:pPr marL="18288" lvl="0" indent="0">
              <a:buNone/>
            </a:pPr>
            <a:r>
              <a:rPr lang="tr-TR" sz="2000" b="1" dirty="0">
                <a:solidFill>
                  <a:srgbClr val="FFFF00"/>
                </a:solidFill>
                <a:effectLst/>
              </a:rPr>
              <a:t>Dönem puanı </a:t>
            </a:r>
          </a:p>
          <a:p>
            <a:pPr marL="18288" indent="0">
              <a:spcBef>
                <a:spcPts val="1200"/>
              </a:spcBef>
              <a:buNone/>
            </a:pPr>
            <a:r>
              <a:rPr lang="tr-TR" dirty="0" smtClean="0">
                <a:effectLst/>
              </a:rPr>
              <a:t>d</a:t>
            </a:r>
            <a:r>
              <a:rPr lang="tr-TR" sz="1800" dirty="0">
                <a:effectLst/>
              </a:rPr>
              <a:t>) İşletmelerde beceri eğitiminde dönem puanı, işletmedeki eğitim süresince öğretmen, usta öğretici veya eğitici personel tarafından temrin, proje, iş, deney ve hizmet değerlendirmesinden verilen puanlar, varsa telafi eğitimi süresince okulda temrin, proje, iş ve hizmetlerden aldıkları puanlar ve alanıyla ilgili yarışmalarda alınan ve işletmeye bildirilen puanların aritmetik ortalamasıdır. </a:t>
            </a:r>
          </a:p>
          <a:p>
            <a:pPr marL="18288" indent="0">
              <a:spcBef>
                <a:spcPts val="1200"/>
              </a:spcBef>
              <a:buNone/>
            </a:pPr>
            <a:r>
              <a:rPr lang="tr-TR" sz="1800" dirty="0" smtClean="0"/>
              <a:t>e</a:t>
            </a:r>
            <a:r>
              <a:rPr lang="tr-TR" sz="1800" dirty="0"/>
              <a:t>) Aritmetik ortalama alınırken bölme işlemi virgülden sonra iki basamak yürütülür. </a:t>
            </a:r>
          </a:p>
          <a:p>
            <a:pPr marL="18288" indent="0">
              <a:spcBef>
                <a:spcPts val="1200"/>
              </a:spcBef>
              <a:buNone/>
            </a:pPr>
            <a:r>
              <a:rPr lang="tr-TR" sz="1800" dirty="0"/>
              <a:t>f) </a:t>
            </a:r>
            <a:r>
              <a:rPr lang="tr-TR" sz="1800" dirty="0" smtClean="0"/>
              <a:t>Evde </a:t>
            </a:r>
            <a:r>
              <a:rPr lang="tr-TR" sz="1800" dirty="0"/>
              <a:t>veya hastanede eğitim alan öğrencilerin başarılarının değerlendirilmesi ilgili mevzuata göre yapılır. </a:t>
            </a:r>
            <a:endParaRPr lang="tr-TR" sz="1800" dirty="0">
              <a:effectLst/>
            </a:endParaRPr>
          </a:p>
        </p:txBody>
      </p:sp>
    </p:spTree>
    <p:extLst>
      <p:ext uri="{BB962C8B-B14F-4D97-AF65-F5344CB8AC3E}">
        <p14:creationId xmlns:p14="http://schemas.microsoft.com/office/powerpoint/2010/main" val="162564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179512" y="267494"/>
            <a:ext cx="8784976" cy="4016484"/>
          </a:xfrm>
          <a:prstGeom prst="rect">
            <a:avLst/>
          </a:prstGeom>
        </p:spPr>
        <p:txBody>
          <a:bodyPr wrap="square">
            <a:spAutoFit/>
          </a:bodyPr>
          <a:lstStyle/>
          <a:p>
            <a:endParaRPr lang="tr-TR" b="1" dirty="0" smtClean="0"/>
          </a:p>
          <a:p>
            <a:pPr marL="18288" lvl="0">
              <a:spcBef>
                <a:spcPct val="20000"/>
              </a:spcBef>
              <a:buSzPct val="60000"/>
            </a:pPr>
            <a:r>
              <a:rPr lang="tr-TR" sz="2000" b="1" dirty="0">
                <a:solidFill>
                  <a:srgbClr val="FFFF00"/>
                </a:solidFill>
              </a:rPr>
              <a:t>Dönem puanı </a:t>
            </a:r>
          </a:p>
          <a:p>
            <a:pPr>
              <a:spcBef>
                <a:spcPts val="600"/>
              </a:spcBef>
            </a:pPr>
            <a:r>
              <a:rPr lang="tr-TR" b="1" dirty="0" smtClean="0"/>
              <a:t>(</a:t>
            </a:r>
            <a:r>
              <a:rPr lang="tr-TR" b="1" dirty="0"/>
              <a:t>2)</a:t>
            </a:r>
            <a:r>
              <a:rPr lang="tr-TR" dirty="0"/>
              <a:t> </a:t>
            </a:r>
            <a:r>
              <a:rPr lang="tr-TR" dirty="0" smtClean="0"/>
              <a:t>Yönetmeliğin </a:t>
            </a:r>
            <a:r>
              <a:rPr lang="tr-TR" dirty="0"/>
              <a:t>36 </a:t>
            </a:r>
            <a:r>
              <a:rPr lang="tr-TR" dirty="0" err="1"/>
              <a:t>ncı</a:t>
            </a:r>
            <a:r>
              <a:rPr lang="tr-TR" dirty="0"/>
              <a:t> maddesine göre özürleri nedeniyle 60 günlük devamsızlık kapsamında değerlendirilen öğrencilerin dönem puanları zorunlu hâllerde bir sınav eksiğiyle verilebilir. </a:t>
            </a:r>
          </a:p>
          <a:p>
            <a:pPr>
              <a:spcBef>
                <a:spcPts val="600"/>
              </a:spcBef>
            </a:pPr>
            <a:r>
              <a:rPr lang="tr-TR" b="1" i="1" dirty="0" smtClean="0"/>
              <a:t>(</a:t>
            </a:r>
            <a:r>
              <a:rPr lang="tr-TR" b="1" i="1" dirty="0"/>
              <a:t>3) </a:t>
            </a:r>
            <a:r>
              <a:rPr lang="tr-TR" dirty="0"/>
              <a:t>Öğrenciye her dersten bir dönem puanı verilir. </a:t>
            </a:r>
          </a:p>
          <a:p>
            <a:pPr>
              <a:spcBef>
                <a:spcPts val="600"/>
              </a:spcBef>
            </a:pPr>
            <a:r>
              <a:rPr lang="tr-TR" b="1" i="1" dirty="0" smtClean="0"/>
              <a:t>(</a:t>
            </a:r>
            <a:r>
              <a:rPr lang="tr-TR" b="1" i="1" dirty="0"/>
              <a:t>4)</a:t>
            </a:r>
            <a:r>
              <a:rPr lang="tr-TR" dirty="0"/>
              <a:t>Yabancı dil dersinde öğrencilere dinleme, konuşma, okuma ve yazma becerilerinin kazandırılması esastır. Bilgi ve beceriler, çeşitli ölçme araçlarından yararlanılarak özelliğine göre yazılı veya uygulamalı sınavlar, performans çalışmaları ve projeyle değerlendirilir. Dersin birden fazla öğretmen tarafından okutulması durumunda verilen puanların ağırlıklı ortalamasına göre yabancı dil dersinin dönem puanı belirlenir. Gerektiğinde zümre öğretmenler kurulu kararıyla becerilerin değerlendirilmesi ortak yapılabilir. </a:t>
            </a:r>
          </a:p>
        </p:txBody>
      </p:sp>
    </p:spTree>
    <p:extLst>
      <p:ext uri="{BB962C8B-B14F-4D97-AF65-F5344CB8AC3E}">
        <p14:creationId xmlns:p14="http://schemas.microsoft.com/office/powerpoint/2010/main" val="117354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2051720" y="195486"/>
            <a:ext cx="184731" cy="369332"/>
          </a:xfrm>
          <a:prstGeom prst="rect">
            <a:avLst/>
          </a:prstGeom>
          <a:noFill/>
        </p:spPr>
        <p:txBody>
          <a:bodyPr wrap="none" rtlCol="0">
            <a:spAutoFit/>
          </a:bodyPr>
          <a:lstStyle/>
          <a:p>
            <a:endParaRPr lang="tr-TR" dirty="0"/>
          </a:p>
        </p:txBody>
      </p:sp>
      <p:sp>
        <p:nvSpPr>
          <p:cNvPr id="5" name="Dikdörtgen 4"/>
          <p:cNvSpPr/>
          <p:nvPr/>
        </p:nvSpPr>
        <p:spPr>
          <a:xfrm>
            <a:off x="285913" y="587331"/>
            <a:ext cx="8136904" cy="3170099"/>
          </a:xfrm>
          <a:prstGeom prst="rect">
            <a:avLst/>
          </a:prstGeom>
        </p:spPr>
        <p:txBody>
          <a:bodyPr wrap="square">
            <a:spAutoFit/>
          </a:bodyPr>
          <a:lstStyle/>
          <a:p>
            <a:pPr marL="18288" lvl="0">
              <a:spcBef>
                <a:spcPct val="20000"/>
              </a:spcBef>
              <a:buSzPct val="60000"/>
            </a:pPr>
            <a:r>
              <a:rPr lang="tr-TR" sz="2000" b="1" dirty="0">
                <a:solidFill>
                  <a:srgbClr val="FFFF00"/>
                </a:solidFill>
              </a:rPr>
              <a:t>Dönem puanı </a:t>
            </a:r>
          </a:p>
          <a:p>
            <a:endParaRPr lang="tr-TR" dirty="0" smtClean="0"/>
          </a:p>
          <a:p>
            <a:r>
              <a:rPr lang="tr-TR" b="1" dirty="0" smtClean="0"/>
              <a:t>(5) </a:t>
            </a:r>
            <a:r>
              <a:rPr lang="tr-TR" dirty="0" smtClean="0"/>
              <a:t>Beden eğitimi dersinde sağlık durumları veya engelleri nedeniyle bazı etkinliklere katılamayacak durumda olan öğrenciler resmî ya da özel sağlık kurum ve kuruluşlarındaki bir doktordan rapor almak zorundadır. Raporda, öğrencilerin sağlık durumlarının veya engellerinin beden eğitimi etkinliklerinden hangisine geçici ya da sürekli olarak engel oluşturduğunun açıklanması gerekir. Rapora göre beden eğitimi dersinin bazı uygulamalı etkinliklerinden muaf tutulanlar, sadece teorik bilgilere ve uygun etkinliklere; bütün uygulamalı etkinliklerden muaf tutulanlar ise sadece teorik bilgilere göre değerlendirilir.</a:t>
            </a:r>
            <a:endParaRPr lang="tr-TR" dirty="0"/>
          </a:p>
        </p:txBody>
      </p:sp>
    </p:spTree>
    <p:extLst>
      <p:ext uri="{BB962C8B-B14F-4D97-AF65-F5344CB8AC3E}">
        <p14:creationId xmlns:p14="http://schemas.microsoft.com/office/powerpoint/2010/main" val="21976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251520" y="339502"/>
            <a:ext cx="8568952" cy="3354765"/>
          </a:xfrm>
          <a:prstGeom prst="rect">
            <a:avLst/>
          </a:prstGeom>
        </p:spPr>
        <p:txBody>
          <a:bodyPr wrap="square">
            <a:spAutoFit/>
          </a:bodyPr>
          <a:lstStyle/>
          <a:p>
            <a:r>
              <a:rPr lang="tr-TR" sz="2000" b="1" dirty="0">
                <a:solidFill>
                  <a:srgbClr val="FFFF00"/>
                </a:solidFill>
              </a:rPr>
              <a:t>Naklen gelenlerin dönem puanı </a:t>
            </a:r>
            <a:endParaRPr lang="tr-TR" sz="2000" dirty="0">
              <a:solidFill>
                <a:srgbClr val="FFFF00"/>
              </a:solidFill>
            </a:endParaRPr>
          </a:p>
          <a:p>
            <a:pPr>
              <a:spcBef>
                <a:spcPts val="1200"/>
              </a:spcBef>
            </a:pPr>
            <a:r>
              <a:rPr lang="tr-TR" b="1" dirty="0"/>
              <a:t>MADDE 52</a:t>
            </a:r>
            <a:r>
              <a:rPr lang="tr-TR" dirty="0"/>
              <a:t>- (1) Öğrencinin dönem içinde bir okuldan başka bir okula nakledilmesi hâlinde, önceki okulda aldığı dersler ve puanları dikkate alınarak dönem puanı tespit edilir. </a:t>
            </a:r>
            <a:endParaRPr lang="tr-TR" dirty="0" smtClean="0"/>
          </a:p>
          <a:p>
            <a:pPr>
              <a:spcBef>
                <a:spcPts val="1200"/>
              </a:spcBef>
            </a:pPr>
            <a:r>
              <a:rPr lang="tr-TR" dirty="0" smtClean="0"/>
              <a:t>(</a:t>
            </a:r>
            <a:r>
              <a:rPr lang="tr-TR" dirty="0"/>
              <a:t>2) Buna göre; </a:t>
            </a:r>
            <a:endParaRPr lang="tr-TR" dirty="0" smtClean="0"/>
          </a:p>
          <a:p>
            <a:pPr>
              <a:spcBef>
                <a:spcPts val="1200"/>
              </a:spcBef>
            </a:pPr>
            <a:r>
              <a:rPr lang="tr-TR" dirty="0" smtClean="0"/>
              <a:t>a</a:t>
            </a:r>
            <a:r>
              <a:rPr lang="tr-TR" dirty="0"/>
              <a:t>) Önceki okulunda aldığı dersle/derslerle yeni okulundaki derslerin aynı olması hâlinde dönem puanı alabilecek kadar yazılı, performans çalışması ve proje puanı bulunan öğrencinin dönem puanları önceki okulunca verilir. Yeteri kadar yazılı, performans çalışması ve proje puanı bulunmayan öğrencinin dönem puanları, önceki okulunda aldığı puanlar da dikkate alınarak yeni okulunca verilir. </a:t>
            </a:r>
          </a:p>
        </p:txBody>
      </p:sp>
    </p:spTree>
    <p:extLst>
      <p:ext uri="{BB962C8B-B14F-4D97-AF65-F5344CB8AC3E}">
        <p14:creationId xmlns:p14="http://schemas.microsoft.com/office/powerpoint/2010/main" val="2182729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oğal">
  <a:themeElements>
    <a:clrScheme name="Doğ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Doğ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Doğ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Decatur">
  <a:themeElements>
    <a:clrScheme name="Decatur">
      <a:dk1>
        <a:sysClr val="windowText" lastClr="000000"/>
      </a:dk1>
      <a:lt1>
        <a:sysClr val="window" lastClr="FFFFFF"/>
      </a:lt1>
      <a:dk2>
        <a:srgbClr val="55554A"/>
      </a:dk2>
      <a:lt2>
        <a:srgbClr val="D7DAE1"/>
      </a:lt2>
      <a:accent1>
        <a:srgbClr val="F4680B"/>
      </a:accent1>
      <a:accent2>
        <a:srgbClr val="ABB19F"/>
      </a:accent2>
      <a:accent3>
        <a:srgbClr val="948774"/>
      </a:accent3>
      <a:accent4>
        <a:srgbClr val="7EB8E7"/>
      </a:accent4>
      <a:accent5>
        <a:srgbClr val="E3B651"/>
      </a:accent5>
      <a:accent6>
        <a:srgbClr val="96756C"/>
      </a:accent6>
      <a:hlink>
        <a:srgbClr val="66AACD"/>
      </a:hlink>
      <a:folHlink>
        <a:srgbClr val="809DB3"/>
      </a:folHlink>
    </a:clrScheme>
    <a:fontScheme name="Decatur">
      <a:majorFont>
        <a:latin typeface="Bodoni MT Condensed"/>
        <a:ea typeface=""/>
        <a:cs typeface=""/>
        <a:font script="Grek" typeface="Times New Roman"/>
        <a:font script="Cyrl" typeface="Times New Roman"/>
        <a:font script="Jpan" typeface="HG明朝E"/>
        <a:font script="Hang" typeface="HY목각파임B"/>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catur">
      <a:fillStyleLst>
        <a:solidFill>
          <a:schemeClr val="phClr"/>
        </a:solidFill>
        <a:gradFill rotWithShape="1">
          <a:gsLst>
            <a:gs pos="0">
              <a:schemeClr val="phClr">
                <a:tint val="90000"/>
                <a:satMod val="110000"/>
              </a:schemeClr>
            </a:gs>
            <a:gs pos="47500">
              <a:schemeClr val="phClr">
                <a:tint val="53000"/>
                <a:satMod val="120000"/>
              </a:schemeClr>
            </a:gs>
            <a:gs pos="58500">
              <a:schemeClr val="phClr">
                <a:tint val="53000"/>
                <a:satMod val="120000"/>
              </a:schemeClr>
            </a:gs>
            <a:gs pos="100000">
              <a:schemeClr val="phClr">
                <a:tint val="90000"/>
                <a:satMod val="110000"/>
              </a:schemeClr>
            </a:gs>
          </a:gsLst>
          <a:lin ang="3600000" scaled="1"/>
        </a:gradFill>
        <a:gradFill rotWithShape="1">
          <a:gsLst>
            <a:gs pos="0">
              <a:schemeClr val="phClr">
                <a:shade val="54000"/>
                <a:satMod val="105000"/>
              </a:schemeClr>
            </a:gs>
            <a:gs pos="47500">
              <a:schemeClr val="phClr">
                <a:shade val="88000"/>
                <a:satMod val="105000"/>
              </a:schemeClr>
            </a:gs>
            <a:gs pos="58500">
              <a:schemeClr val="phClr">
                <a:shade val="88000"/>
                <a:satMod val="105000"/>
              </a:schemeClr>
            </a:gs>
            <a:gs pos="100000">
              <a:schemeClr val="phClr">
                <a:shade val="54000"/>
                <a:satMod val="105000"/>
              </a:schemeClr>
            </a:gs>
          </a:gsLst>
          <a:lin ang="3600000" scaled="1"/>
        </a:gradFill>
      </a:fillStyleLst>
      <a:lnStyleLst>
        <a:ln w="10000" cap="flat" cmpd="sng" algn="ctr">
          <a:solidFill>
            <a:schemeClr val="phClr"/>
          </a:solidFill>
          <a:prstDash val="solid"/>
        </a:ln>
        <a:ln w="2825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3600000" algn="r" rotWithShape="0">
              <a:srgbClr val="000000">
                <a:alpha val="30000"/>
              </a:srgbClr>
            </a:outerShdw>
          </a:effectLst>
        </a:effectStyle>
        <a:effectStyle>
          <a:effectLst>
            <a:outerShdw blurRad="63500" dist="25400" dir="3600000" algn="r" rotWithShape="0">
              <a:srgbClr val="000000">
                <a:alpha val="36000"/>
              </a:srgbClr>
            </a:outerShdw>
          </a:effectLst>
          <a:scene3d>
            <a:camera prst="orthographicFront">
              <a:rot lat="0" lon="0" rev="0"/>
            </a:camera>
            <a:lightRig rig="harsh" dir="tl">
              <a:rot lat="0" lon="0" rev="9000000"/>
            </a:lightRig>
          </a:scene3d>
          <a:sp3d prstMaterial="flat">
            <a:bevelT w="38100" h="50800" prst="softRound"/>
          </a:sp3d>
        </a:effectStyle>
        <a:effectStyle>
          <a:effectLst>
            <a:outerShdw blurRad="76200" dist="38100" dir="3600000" algn="r" rotWithShape="0">
              <a:srgbClr val="000000">
                <a:alpha val="60000"/>
              </a:srgbClr>
            </a:outerShdw>
          </a:effectLst>
          <a:scene3d>
            <a:camera prst="orthographicFront">
              <a:rot lat="0" lon="0" rev="0"/>
            </a:camera>
            <a:lightRig rig="harsh" dir="tl">
              <a:rot lat="0" lon="0" rev="9000000"/>
            </a:lightRig>
          </a:scene3d>
          <a:sp3d contourW="44450" prstMaterial="flat">
            <a:bevelT w="38100" h="50800" prst="softRound"/>
            <a:contourClr>
              <a:schemeClr val="phClr">
                <a:tint val="5"/>
                <a:satMod val="130000"/>
              </a:schemeClr>
            </a:contourClr>
          </a:sp3d>
        </a:effectStyle>
      </a:effectStyleLst>
      <a:bgFillStyleLst>
        <a:solidFill>
          <a:schemeClr val="phClr"/>
        </a:solidFill>
        <a:gradFill rotWithShape="1">
          <a:gsLst>
            <a:gs pos="0">
              <a:schemeClr val="phClr">
                <a:tint val="100000"/>
                <a:shade val="52000"/>
                <a:satMod val="105000"/>
              </a:schemeClr>
            </a:gs>
            <a:gs pos="47500">
              <a:schemeClr val="phClr">
                <a:tint val="90000"/>
                <a:shade val="89000"/>
                <a:satMod val="105000"/>
              </a:schemeClr>
            </a:gs>
            <a:gs pos="58500">
              <a:schemeClr val="phClr">
                <a:tint val="85000"/>
                <a:shade val="89000"/>
                <a:satMod val="105000"/>
              </a:schemeClr>
            </a:gs>
            <a:gs pos="100000">
              <a:schemeClr val="phClr">
                <a:tint val="100000"/>
                <a:shade val="52000"/>
                <a:satMod val="105000"/>
              </a:schemeClr>
            </a:gs>
          </a:gsLst>
          <a:lin ang="3600000" scaled="0"/>
        </a:gradFill>
        <a:blipFill rotWithShape="1">
          <a:blip xmlns:r="http://schemas.openxmlformats.org/officeDocument/2006/relationships" r:embed="rId1">
            <a:duotone>
              <a:schemeClr val="phClr">
                <a:tint val="98000"/>
              </a:schemeClr>
              <a:schemeClr val="phClr">
                <a:shade val="85000"/>
                <a:satMod val="120000"/>
              </a:schemeClr>
            </a:duotone>
          </a:blip>
          <a:tile tx="0" ty="0" sx="52000" sy="52000" flip="none" algn="tl"/>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526</TotalTime>
  <Words>8077</Words>
  <Application>Microsoft Office PowerPoint</Application>
  <PresentationFormat>Ekran Gösterisi (16:9)</PresentationFormat>
  <Paragraphs>697</Paragraphs>
  <Slides>117</Slides>
  <Notes>37</Notes>
  <HiddenSlides>0</HiddenSlides>
  <MMClips>0</MMClips>
  <ScaleCrop>false</ScaleCrop>
  <HeadingPairs>
    <vt:vector size="6" baseType="variant">
      <vt:variant>
        <vt:lpstr>Kullanılan Yazı Tipleri</vt:lpstr>
      </vt:variant>
      <vt:variant>
        <vt:i4>9</vt:i4>
      </vt:variant>
      <vt:variant>
        <vt:lpstr>Tema</vt:lpstr>
      </vt:variant>
      <vt:variant>
        <vt:i4>2</vt:i4>
      </vt:variant>
      <vt:variant>
        <vt:lpstr>Slayt Başlıkları</vt:lpstr>
      </vt:variant>
      <vt:variant>
        <vt:i4>117</vt:i4>
      </vt:variant>
    </vt:vector>
  </HeadingPairs>
  <TitlesOfParts>
    <vt:vector size="128" baseType="lpstr">
      <vt:lpstr>Arial</vt:lpstr>
      <vt:lpstr>Bodoni MT Condensed</vt:lpstr>
      <vt:lpstr>Calibri</vt:lpstr>
      <vt:lpstr>Courier New</vt:lpstr>
      <vt:lpstr>Franklin Gothic Book</vt:lpstr>
      <vt:lpstr>Palatino Linotype</vt:lpstr>
      <vt:lpstr>Times New Roman</vt:lpstr>
      <vt:lpstr>Wingdings</vt:lpstr>
      <vt:lpstr>Wingdings 2</vt:lpstr>
      <vt:lpstr>Doğal</vt:lpstr>
      <vt:lpstr>Decatur</vt:lpstr>
      <vt:lpstr>MEB OKUL ÖNCESİ EĞİTİM VE İLKÖĞRETİM KURUMLARI YÖNETMELİĞİ </vt:lpstr>
      <vt:lpstr>Yönetmeliğin Yayımlandığı Resmî Gazete</vt:lpstr>
      <vt:lpstr>PowerPoint Sunusu</vt:lpstr>
      <vt:lpstr>  BİRİNCİ BÖLÜM Amaç, Kapsam, Dayanak ve Tanımlar </vt:lpstr>
      <vt:lpstr>  İKİNCİ BÖLÜM Okul Öncesi Eğitim ve İlköğretim Kurumlarının İşleyişi </vt:lpstr>
      <vt:lpstr>  ÜÇÜNCÜ BÖLÜM Okul Tespiti, Kayıt Kabul ve Devam </vt:lpstr>
      <vt:lpstr>  DÖRDÜNCÜ BÖLÜM Öğrenci Başarısının Değerlendirilmesi </vt:lpstr>
      <vt:lpstr>  BEŞİNCİ BÖLÜM Sınıf  Geçme </vt:lpstr>
      <vt:lpstr>ALTINCI BÖLÜM Kurullar ve Mesleki Çalışmalar</vt:lpstr>
      <vt:lpstr>YEDİNCİ BÖLÜM Personelin Görev, Yetki ve Sorumlulukları</vt:lpstr>
      <vt:lpstr>SEKİZİNCİ BÖLÜM Öğrenci Davranışlarının Değerlendirilmesi</vt:lpstr>
      <vt:lpstr>  DOKUZUNCU BÖLÜM Komisyonlar ve Mali Hükümler </vt:lpstr>
      <vt:lpstr>ONUNCU BÖLÜM Belgeler, Defter ve Dosyaların Düzenlenmesi</vt:lpstr>
      <vt:lpstr>  ON BİRİNCİ BÖLÜM Çeşitli Hükümler </vt:lpstr>
      <vt:lpstr>ON BİRİNCİ BÖLÜM Çeşitli Hükümler</vt:lpstr>
      <vt:lpstr>ON İKİNCİ BÖLÜM Son Hükümler</vt:lpstr>
      <vt:lpstr>PowerPoint Sunusu</vt:lpstr>
      <vt:lpstr>Ölçme ve değerlendirmenin genel esasları (2020)</vt:lpstr>
      <vt:lpstr>Ölçme ve değerlendirmenin genel esasları (2020)</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Öğrenci başarısının değerlendirilmesi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 Telafi eğitimi ve yetiştirme programı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NouS TncTR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ASUS</dc:creator>
  <cp:lastModifiedBy>TOSHİBA</cp:lastModifiedBy>
  <cp:revision>56</cp:revision>
  <dcterms:created xsi:type="dcterms:W3CDTF">2018-12-07T10:19:19Z</dcterms:created>
  <dcterms:modified xsi:type="dcterms:W3CDTF">2024-09-19T07:41:11Z</dcterms:modified>
</cp:coreProperties>
</file>